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9" r:id="rId1"/>
  </p:sldMasterIdLst>
  <p:notesMasterIdLst>
    <p:notesMasterId r:id="rId21"/>
  </p:notesMasterIdLst>
  <p:sldIdLst>
    <p:sldId id="310" r:id="rId2"/>
    <p:sldId id="293" r:id="rId3"/>
    <p:sldId id="311" r:id="rId4"/>
    <p:sldId id="312" r:id="rId5"/>
    <p:sldId id="299" r:id="rId6"/>
    <p:sldId id="301" r:id="rId7"/>
    <p:sldId id="304" r:id="rId8"/>
    <p:sldId id="313" r:id="rId9"/>
    <p:sldId id="314" r:id="rId10"/>
    <p:sldId id="315" r:id="rId11"/>
    <p:sldId id="316" r:id="rId12"/>
    <p:sldId id="317" r:id="rId13"/>
    <p:sldId id="318" r:id="rId14"/>
    <p:sldId id="303" r:id="rId15"/>
    <p:sldId id="305" r:id="rId16"/>
    <p:sldId id="292" r:id="rId17"/>
    <p:sldId id="285" r:id="rId18"/>
    <p:sldId id="306" r:id="rId19"/>
    <p:sldId id="30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18"/>
  </p:normalViewPr>
  <p:slideViewPr>
    <p:cSldViewPr snapToGrid="0" snapToObjects="1">
      <p:cViewPr varScale="1">
        <p:scale>
          <a:sx n="99" d="100"/>
          <a:sy n="99" d="100"/>
        </p:scale>
        <p:origin x="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01A3-74A2-1645-B2C5-78DA1008AE5C}" type="datetimeFigureOut">
              <a:rPr lang="en-US" smtClean="0"/>
              <a:t>8/28/21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69FD1-7027-B24D-BBD4-CD7B5DE30979}" type="slidenum">
              <a:rPr lang="en-US" smtClean="0"/>
              <a:t>‹#›</a:t>
            </a:fld>
            <a:endParaRPr lang="en-US"/>
          </a:p>
        </p:txBody>
      </p:sp>
    </p:spTree>
    <p:extLst>
      <p:ext uri="{BB962C8B-B14F-4D97-AF65-F5344CB8AC3E}">
        <p14:creationId xmlns:p14="http://schemas.microsoft.com/office/powerpoint/2010/main" val="1695204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069FD1-7027-B24D-BBD4-CD7B5DE30979}" type="slidenum">
              <a:rPr lang="en-US" smtClean="0"/>
              <a:t>1</a:t>
            </a:fld>
            <a:endParaRPr lang="en-US"/>
          </a:p>
        </p:txBody>
      </p:sp>
    </p:spTree>
    <p:extLst>
      <p:ext uri="{BB962C8B-B14F-4D97-AF65-F5344CB8AC3E}">
        <p14:creationId xmlns:p14="http://schemas.microsoft.com/office/powerpoint/2010/main" val="48270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Transformer architecture consists of encoder and decoder. Consider an example of machine translation task. </a:t>
            </a:r>
            <a:endParaRPr lang="en-US" dirty="0" smtClean="0"/>
          </a:p>
          <a:p>
            <a:r>
              <a:rPr lang="en-US" sz="1200" kern="1200" dirty="0" smtClean="0">
                <a:solidFill>
                  <a:schemeClr val="tx1"/>
                </a:solidFill>
                <a:effectLst/>
                <a:latin typeface="+mn-lt"/>
                <a:ea typeface="+mn-ea"/>
                <a:cs typeface="+mn-cs"/>
              </a:rPr>
              <a:t>Source language statement is embedded and processed by encoder while the target language translation so far is produced by decoder one token at a time.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Implementation of Transformer architecture was found to outperform all the state of the art machine translation benchmark and soon became the state 0f the art mode for machine translation and other NLP tasks. </a:t>
            </a:r>
            <a:endParaRPr lang="en-US" dirty="0" smtClean="0"/>
          </a:p>
          <a:p>
            <a:endParaRPr lang="en-US" dirty="0"/>
          </a:p>
        </p:txBody>
      </p:sp>
      <p:sp>
        <p:nvSpPr>
          <p:cNvPr id="4" name="Slide Number Placeholder 3"/>
          <p:cNvSpPr>
            <a:spLocks noGrp="1"/>
          </p:cNvSpPr>
          <p:nvPr>
            <p:ph type="sldNum" sz="quarter" idx="10"/>
          </p:nvPr>
        </p:nvSpPr>
        <p:spPr/>
        <p:txBody>
          <a:bodyPr/>
          <a:lstStyle/>
          <a:p>
            <a:fld id="{27069FD1-7027-B24D-BBD4-CD7B5DE30979}" type="slidenum">
              <a:rPr lang="en-US" smtClean="0"/>
              <a:t>9</a:t>
            </a:fld>
            <a:endParaRPr lang="en-US"/>
          </a:p>
        </p:txBody>
      </p:sp>
    </p:spTree>
    <p:extLst>
      <p:ext uri="{BB962C8B-B14F-4D97-AF65-F5344CB8AC3E}">
        <p14:creationId xmlns:p14="http://schemas.microsoft.com/office/powerpoint/2010/main" val="1219175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5CA82A-4E36-BA43-BD28-FC0987E6974B}"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8CEFA9-6A6E-A64B-A090-48C598709B85}"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4969AC-6423-CF44-B196-C72B37A5FB28}"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0E5E7B-F70D-7844-BD1F-4E424D97FCAC}"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AB9A3A-220C-7949-828B-B683ED4E7B0E}" type="datetime1">
              <a:rPr lang="en-IN" smtClean="0"/>
              <a:t>28/08/21</a:t>
            </a:fld>
            <a:endParaRPr lang="en-US"/>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6" name="Slide Number Placeholder 5"/>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32311A-6272-CB4A-ADDA-6147A0E11D95}" type="datetime1">
              <a:rPr lang="en-IN" smtClean="0"/>
              <a:t>28/08/21</a:t>
            </a:fld>
            <a:endParaRPr lang="en-US"/>
          </a:p>
        </p:txBody>
      </p:sp>
      <p:sp>
        <p:nvSpPr>
          <p:cNvPr id="6" name="Footer Placeholder 5"/>
          <p:cNvSpPr>
            <a:spLocks noGrp="1"/>
          </p:cNvSpPr>
          <p:nvPr>
            <p:ph type="ftr" sz="quarter" idx="11"/>
          </p:nvPr>
        </p:nvSpPr>
        <p:spPr/>
        <p:txBody>
          <a:bodyPr/>
          <a:lstStyle/>
          <a:p>
            <a:r>
              <a:rPr lang="en-US" smtClean="0"/>
              <a:t>AISSMS College of Engineering</a:t>
            </a:r>
            <a:endParaRPr lang="en-US"/>
          </a:p>
        </p:txBody>
      </p:sp>
      <p:sp>
        <p:nvSpPr>
          <p:cNvPr id="7" name="Slide Number Placeholder 6"/>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DA9082-3658-8945-AD5B-234068152520}" type="datetime1">
              <a:rPr lang="en-IN" smtClean="0"/>
              <a:t>28/08/21</a:t>
            </a:fld>
            <a:endParaRPr lang="en-US"/>
          </a:p>
        </p:txBody>
      </p:sp>
      <p:sp>
        <p:nvSpPr>
          <p:cNvPr id="8" name="Footer Placeholder 7"/>
          <p:cNvSpPr>
            <a:spLocks noGrp="1"/>
          </p:cNvSpPr>
          <p:nvPr>
            <p:ph type="ftr" sz="quarter" idx="11"/>
          </p:nvPr>
        </p:nvSpPr>
        <p:spPr/>
        <p:txBody>
          <a:bodyPr/>
          <a:lstStyle/>
          <a:p>
            <a:r>
              <a:rPr lang="en-US" smtClean="0"/>
              <a:t>AISSMS College of Engineering</a:t>
            </a:r>
            <a:endParaRPr lang="en-US"/>
          </a:p>
        </p:txBody>
      </p:sp>
      <p:sp>
        <p:nvSpPr>
          <p:cNvPr id="9" name="Slide Number Placeholder 8"/>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399509-E35D-E147-BD0A-7AF6B8772AA5}" type="datetime1">
              <a:rPr lang="en-IN" smtClean="0"/>
              <a:t>28/08/21</a:t>
            </a:fld>
            <a:endParaRPr lang="en-US"/>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CBB320-B800-014C-A4CD-330AE73C7D88}" type="datetime1">
              <a:rPr lang="en-IN" smtClean="0"/>
              <a:t>28/08/21</a:t>
            </a:fld>
            <a:endParaRPr lang="en-US"/>
          </a:p>
        </p:txBody>
      </p:sp>
      <p:sp>
        <p:nvSpPr>
          <p:cNvPr id="3" name="Footer Placeholder 2"/>
          <p:cNvSpPr>
            <a:spLocks noGrp="1"/>
          </p:cNvSpPr>
          <p:nvPr>
            <p:ph type="ftr" sz="quarter" idx="11"/>
          </p:nvPr>
        </p:nvSpPr>
        <p:spPr/>
        <p:txBody>
          <a:bodyPr/>
          <a:lstStyle/>
          <a:p>
            <a:r>
              <a:rPr lang="en-US" smtClean="0"/>
              <a:t>AISSMS College of Engineering</a:t>
            </a:r>
            <a:endParaRPr lang="en-US"/>
          </a:p>
        </p:txBody>
      </p:sp>
      <p:sp>
        <p:nvSpPr>
          <p:cNvPr id="4" name="Slide Number Placeholder 3"/>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80A1E4-E7FF-B743-A251-CAB92A9ADD3E}" type="datetime1">
              <a:rPr lang="en-IN" smtClean="0"/>
              <a:t>28/08/21</a:t>
            </a:fld>
            <a:endParaRPr lang="en-US"/>
          </a:p>
        </p:txBody>
      </p:sp>
      <p:sp>
        <p:nvSpPr>
          <p:cNvPr id="6" name="Footer Placeholder 5"/>
          <p:cNvSpPr>
            <a:spLocks noGrp="1"/>
          </p:cNvSpPr>
          <p:nvPr>
            <p:ph type="ftr" sz="quarter" idx="11"/>
          </p:nvPr>
        </p:nvSpPr>
        <p:spPr/>
        <p:txBody>
          <a:bodyPr/>
          <a:lstStyle/>
          <a:p>
            <a:r>
              <a:rPr lang="en-US" smtClean="0"/>
              <a:t>AISSMS College of Engineering</a:t>
            </a:r>
            <a:endParaRPr lang="en-US"/>
          </a:p>
        </p:txBody>
      </p:sp>
      <p:sp>
        <p:nvSpPr>
          <p:cNvPr id="7" name="Slide Number Placeholder 6"/>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C8BDED-EC84-064A-8C4C-F598C4BF41BA}" type="datetime1">
              <a:rPr lang="en-IN" smtClean="0"/>
              <a:t>28/08/21</a:t>
            </a:fld>
            <a:endParaRPr lang="en-US"/>
          </a:p>
        </p:txBody>
      </p:sp>
      <p:sp>
        <p:nvSpPr>
          <p:cNvPr id="6" name="Footer Placeholder 5"/>
          <p:cNvSpPr>
            <a:spLocks noGrp="1"/>
          </p:cNvSpPr>
          <p:nvPr>
            <p:ph type="ftr" sz="quarter" idx="11"/>
          </p:nvPr>
        </p:nvSpPr>
        <p:spPr/>
        <p:txBody>
          <a:bodyPr/>
          <a:lstStyle/>
          <a:p>
            <a:r>
              <a:rPr lang="en-US" smtClean="0"/>
              <a:t>AISSMS College of Engineering</a:t>
            </a:r>
            <a:endParaRPr lang="en-US" dirty="0"/>
          </a:p>
        </p:txBody>
      </p:sp>
      <p:sp>
        <p:nvSpPr>
          <p:cNvPr id="7" name="Slide Number Placeholder 6"/>
          <p:cNvSpPr>
            <a:spLocks noGrp="1"/>
          </p:cNvSpPr>
          <p:nvPr>
            <p:ph type="sldNum" sz="quarter" idx="12"/>
          </p:nvPr>
        </p:nvSpPr>
        <p:spPr/>
        <p:txBody>
          <a:bodyPr/>
          <a:lstStyle/>
          <a:p>
            <a:fld id="{4C233E49-B745-7F41-B811-0ABBCB0FC67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B23C0E-561C-1847-B356-3F343E5BCF63}" type="datetime1">
              <a:rPr lang="en-IN" smtClean="0"/>
              <a:t>28/08/21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AISSMS College of Engineering</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33E49-B745-7F41-B811-0ABBCB0FC67A}"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42176" y="97185"/>
            <a:ext cx="1036920" cy="983470"/>
          </a:xfrm>
          <a:prstGeom prst="rect">
            <a:avLst/>
          </a:prstGeom>
        </p:spPr>
      </p:pic>
    </p:spTree>
    <p:extLst>
      <p:ext uri="{BB962C8B-B14F-4D97-AF65-F5344CB8AC3E}">
        <p14:creationId xmlns:p14="http://schemas.microsoft.com/office/powerpoint/2010/main" val="184446050"/>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Ls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mukeriamir@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5857" y="2412544"/>
            <a:ext cx="8960285" cy="1105985"/>
          </a:xfrm>
        </p:spPr>
        <p:txBody>
          <a:bodyPr>
            <a:normAutofit fontScale="90000"/>
          </a:bodyPr>
          <a:lstStyle/>
          <a:p>
            <a:r>
              <a:rPr lang="en-US" sz="4400" b="1" dirty="0" smtClean="0"/>
              <a:t/>
            </a:r>
            <a:br>
              <a:rPr lang="en-US" sz="4400" b="1" dirty="0" smtClean="0"/>
            </a:br>
            <a:r>
              <a:rPr lang="en-US" sz="4400" b="1" dirty="0" smtClean="0"/>
              <a:t>SEMINAR III</a:t>
            </a:r>
            <a:br>
              <a:rPr lang="en-US" sz="4400" b="1" dirty="0" smtClean="0"/>
            </a:br>
            <a:r>
              <a:rPr lang="en-US" sz="4000" dirty="0" smtClean="0"/>
              <a:t> </a:t>
            </a:r>
            <a:r>
              <a:rPr lang="en-US" sz="4000" dirty="0"/>
              <a:t>Towards Detecting Dictionary Based Malicious Domain </a:t>
            </a:r>
            <a:r>
              <a:rPr lang="en-US" sz="4000" dirty="0" smtClean="0"/>
              <a:t>Names</a:t>
            </a:r>
            <a:r>
              <a:rPr lang="en-US" sz="4400" dirty="0"/>
              <a:t/>
            </a:r>
            <a:br>
              <a:rPr lang="en-US" sz="4400" dirty="0"/>
            </a:br>
            <a:r>
              <a:rPr lang="en-US" sz="4400" b="1" dirty="0"/>
              <a:t/>
            </a:r>
            <a:br>
              <a:rPr lang="en-US" sz="4400" b="1" dirty="0"/>
            </a:br>
            <a:endParaRPr lang="en-US" sz="4400" b="1" dirty="0"/>
          </a:p>
        </p:txBody>
      </p:sp>
      <p:sp>
        <p:nvSpPr>
          <p:cNvPr id="3" name="Subtitle 2"/>
          <p:cNvSpPr>
            <a:spLocks noGrp="1"/>
          </p:cNvSpPr>
          <p:nvPr>
            <p:ph type="subTitle" idx="1"/>
          </p:nvPr>
        </p:nvSpPr>
        <p:spPr>
          <a:xfrm>
            <a:off x="1421704" y="2754442"/>
            <a:ext cx="9348592" cy="2861393"/>
          </a:xfrm>
        </p:spPr>
        <p:txBody>
          <a:bodyPr>
            <a:normAutofit fontScale="92500" lnSpcReduction="20000"/>
          </a:bodyPr>
          <a:lstStyle/>
          <a:p>
            <a:r>
              <a:rPr lang="en-US" dirty="0" smtClean="0"/>
              <a:t>Mr. Amir </a:t>
            </a:r>
            <a:r>
              <a:rPr lang="en-US" dirty="0" err="1" smtClean="0"/>
              <a:t>Mukeri</a:t>
            </a:r>
            <a:endParaRPr lang="en-US" dirty="0" smtClean="0"/>
          </a:p>
          <a:p>
            <a:r>
              <a:rPr lang="en-US" sz="1800" dirty="0" smtClean="0"/>
              <a:t>M.E. (Computer Engineering) Candidate</a:t>
            </a:r>
          </a:p>
          <a:p>
            <a:r>
              <a:rPr lang="en-US" sz="1800" dirty="0" smtClean="0"/>
              <a:t>Roll No. 18MC001</a:t>
            </a:r>
          </a:p>
          <a:p>
            <a:r>
              <a:rPr lang="en-US" sz="1800" dirty="0" smtClean="0"/>
              <a:t>Department of Computer Engineering</a:t>
            </a:r>
            <a:endParaRPr lang="en-US" sz="1800" dirty="0"/>
          </a:p>
          <a:p>
            <a:r>
              <a:rPr lang="en-US" sz="1800" dirty="0" smtClean="0">
                <a:hlinkClick r:id="rId3"/>
              </a:rPr>
              <a:t>mukeriamir@gmail.com</a:t>
            </a:r>
            <a:endParaRPr lang="en-US" sz="1800" dirty="0" smtClean="0"/>
          </a:p>
          <a:p>
            <a:endParaRPr lang="en-US" sz="1800" dirty="0" smtClean="0"/>
          </a:p>
          <a:p>
            <a:r>
              <a:rPr lang="en-US" sz="1800" i="1" dirty="0" smtClean="0"/>
              <a:t>Under the guidance of: </a:t>
            </a:r>
          </a:p>
          <a:p>
            <a:r>
              <a:rPr lang="en-US" dirty="0" smtClean="0"/>
              <a:t>Dr</a:t>
            </a:r>
            <a:r>
              <a:rPr lang="en-US" dirty="0"/>
              <a:t>. D.P. Gaikwad</a:t>
            </a:r>
          </a:p>
          <a:p>
            <a:r>
              <a:rPr lang="en-US" sz="1800" dirty="0" smtClean="0"/>
              <a:t>Department of Computer Engineering</a:t>
            </a:r>
            <a:endParaRPr lang="en-US" sz="1800" dirty="0"/>
          </a:p>
        </p:txBody>
      </p:sp>
      <p:sp>
        <p:nvSpPr>
          <p:cNvPr id="5" name="Footer Placeholder 4"/>
          <p:cNvSpPr>
            <a:spLocks noGrp="1"/>
          </p:cNvSpPr>
          <p:nvPr>
            <p:ph type="ftr" sz="quarter" idx="11"/>
          </p:nvPr>
        </p:nvSpPr>
        <p:spPr/>
        <p:txBody>
          <a:bodyPr/>
          <a:lstStyle/>
          <a:p>
            <a:r>
              <a:rPr lang="en-US" smtClean="0"/>
              <a:t>AISSMS College of Engineering</a:t>
            </a:r>
            <a:endParaRPr lang="en-US"/>
          </a:p>
        </p:txBody>
      </p:sp>
      <p:sp>
        <p:nvSpPr>
          <p:cNvPr id="4" name="Slide Number Placeholder 3"/>
          <p:cNvSpPr>
            <a:spLocks noGrp="1"/>
          </p:cNvSpPr>
          <p:nvPr>
            <p:ph type="sldNum" sz="quarter" idx="12"/>
          </p:nvPr>
        </p:nvSpPr>
        <p:spPr/>
        <p:txBody>
          <a:bodyPr/>
          <a:lstStyle/>
          <a:p>
            <a:fld id="{4C233E49-B745-7F41-B811-0ABBCB0FC67A}" type="slidenum">
              <a:rPr lang="en-US" smtClean="0"/>
              <a:t>1</a:t>
            </a:fld>
            <a:endParaRPr lang="en-US"/>
          </a:p>
        </p:txBody>
      </p:sp>
    </p:spTree>
    <p:extLst>
      <p:ext uri="{BB962C8B-B14F-4D97-AF65-F5344CB8AC3E}">
        <p14:creationId xmlns:p14="http://schemas.microsoft.com/office/powerpoint/2010/main" val="430368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a:t>
            </a:r>
            <a:r>
              <a:rPr lang="en-US" dirty="0"/>
              <a:t>Encoder Representations from Transformer(BERT)</a:t>
            </a:r>
          </a:p>
        </p:txBody>
      </p:sp>
      <p:sp>
        <p:nvSpPr>
          <p:cNvPr id="3" name="Content Placeholder 2"/>
          <p:cNvSpPr>
            <a:spLocks noGrp="1"/>
          </p:cNvSpPr>
          <p:nvPr>
            <p:ph idx="1"/>
          </p:nvPr>
        </p:nvSpPr>
        <p:spPr>
          <a:xfrm>
            <a:off x="838200" y="1825625"/>
            <a:ext cx="10515600" cy="3195826"/>
          </a:xfrm>
        </p:spPr>
        <p:txBody>
          <a:bodyPr/>
          <a:lstStyle/>
          <a:p>
            <a:r>
              <a:rPr lang="en-US" i="1" dirty="0"/>
              <a:t>Bidirectional Encoder Representations from Transformer (</a:t>
            </a:r>
            <a:r>
              <a:rPr lang="en-US" b="1" i="1" dirty="0"/>
              <a:t>BERT</a:t>
            </a:r>
            <a:r>
              <a:rPr lang="en-US" dirty="0"/>
              <a:t>) by Devlin et al. in 2018 that takes benefit of transfer learning. </a:t>
            </a:r>
            <a:endParaRPr lang="en-US" dirty="0" smtClean="0"/>
          </a:p>
          <a:p>
            <a:r>
              <a:rPr lang="en-US" b="1" dirty="0" smtClean="0"/>
              <a:t>Transfer </a:t>
            </a:r>
            <a:r>
              <a:rPr lang="en-US" b="1" dirty="0"/>
              <a:t>learning </a:t>
            </a:r>
            <a:r>
              <a:rPr lang="en-US" dirty="0"/>
              <a:t>allows model trained on different dataset to be utilized for specific downstream task. </a:t>
            </a:r>
            <a:endParaRPr lang="en-US" dirty="0" smtClean="0"/>
          </a:p>
          <a:p>
            <a:r>
              <a:rPr lang="en-US" dirty="0" smtClean="0"/>
              <a:t>BERT </a:t>
            </a:r>
            <a:r>
              <a:rPr lang="en-US" dirty="0"/>
              <a:t>is based on Transformer architecture however it only uses encoder from Transformer. </a:t>
            </a:r>
            <a:endParaRPr lang="en-US" dirty="0" smtClean="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10</a:t>
            </a:fld>
            <a:endParaRPr lang="en-US"/>
          </a:p>
        </p:txBody>
      </p:sp>
      <p:pic>
        <p:nvPicPr>
          <p:cNvPr id="6" name="Picture 5"/>
          <p:cNvPicPr>
            <a:picLocks noChangeAspect="1"/>
          </p:cNvPicPr>
          <p:nvPr/>
        </p:nvPicPr>
        <p:blipFill>
          <a:blip r:embed="rId2"/>
          <a:stretch>
            <a:fillRect/>
          </a:stretch>
        </p:blipFill>
        <p:spPr>
          <a:xfrm>
            <a:off x="3676650" y="4695512"/>
            <a:ext cx="4838700" cy="1536700"/>
          </a:xfrm>
          <a:prstGeom prst="rect">
            <a:avLst/>
          </a:prstGeom>
        </p:spPr>
      </p:pic>
    </p:spTree>
    <p:extLst>
      <p:ext uri="{BB962C8B-B14F-4D97-AF65-F5344CB8AC3E}">
        <p14:creationId xmlns:p14="http://schemas.microsoft.com/office/powerpoint/2010/main" val="393136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BERT</a:t>
            </a:r>
            <a:endParaRPr lang="en-US" dirty="0"/>
          </a:p>
        </p:txBody>
      </p:sp>
      <p:sp>
        <p:nvSpPr>
          <p:cNvPr id="3" name="Content Placeholder 2"/>
          <p:cNvSpPr>
            <a:spLocks noGrp="1"/>
          </p:cNvSpPr>
          <p:nvPr>
            <p:ph idx="1"/>
          </p:nvPr>
        </p:nvSpPr>
        <p:spPr/>
        <p:txBody>
          <a:bodyPr>
            <a:normAutofit fontScale="77500" lnSpcReduction="20000"/>
          </a:bodyPr>
          <a:lstStyle/>
          <a:p>
            <a:r>
              <a:rPr lang="en-US" dirty="0"/>
              <a:t>Training BERT happens in two steps viz. Pre-training and Fine-Tuning.</a:t>
            </a:r>
          </a:p>
          <a:p>
            <a:r>
              <a:rPr lang="en-US" dirty="0"/>
              <a:t>In </a:t>
            </a:r>
            <a:r>
              <a:rPr lang="en-US" b="1" dirty="0"/>
              <a:t>pre-training phase</a:t>
            </a:r>
            <a:r>
              <a:rPr lang="en-US" dirty="0"/>
              <a:t>, through unsupervised learning BERT develops natural language understanding using Masked Language Modeling(MLM) and Next Sentence Prediction (NSP). </a:t>
            </a:r>
            <a:endParaRPr lang="en-US" dirty="0" smtClean="0"/>
          </a:p>
          <a:p>
            <a:pPr lvl="1"/>
            <a:r>
              <a:rPr lang="en-US" b="1" dirty="0" smtClean="0"/>
              <a:t>MLM:</a:t>
            </a:r>
            <a:r>
              <a:rPr lang="en-US" dirty="0" smtClean="0"/>
              <a:t> unsupervised </a:t>
            </a:r>
            <a:r>
              <a:rPr lang="en-US" dirty="0"/>
              <a:t>task where a random word is masked in a sentence and model predicts the probability distribution of output words. </a:t>
            </a:r>
            <a:endParaRPr lang="en-US" dirty="0" smtClean="0"/>
          </a:p>
          <a:p>
            <a:pPr lvl="1"/>
            <a:r>
              <a:rPr lang="en-US" dirty="0" smtClean="0"/>
              <a:t>For </a:t>
            </a:r>
            <a:r>
              <a:rPr lang="en-US" dirty="0"/>
              <a:t>language modeling BERT uses deep bidirectional model instead of using only left-to-right or concatenated two model outputs. </a:t>
            </a:r>
            <a:endParaRPr lang="en-US" dirty="0" smtClean="0"/>
          </a:p>
          <a:p>
            <a:pPr lvl="1"/>
            <a:r>
              <a:rPr lang="en-US" b="1" dirty="0" smtClean="0"/>
              <a:t>NSP</a:t>
            </a:r>
            <a:r>
              <a:rPr lang="en-US" dirty="0"/>
              <a:t>:</a:t>
            </a:r>
            <a:r>
              <a:rPr lang="en-US" dirty="0" smtClean="0"/>
              <a:t> </a:t>
            </a:r>
            <a:r>
              <a:rPr lang="en-US" dirty="0"/>
              <a:t>given a pair of sentences A and B, if B follows A then its labelled as </a:t>
            </a:r>
            <a:r>
              <a:rPr lang="en-US" i="1" dirty="0" err="1"/>
              <a:t>IsNext</a:t>
            </a:r>
            <a:r>
              <a:rPr lang="en-US" dirty="0"/>
              <a:t> otherwise </a:t>
            </a:r>
            <a:r>
              <a:rPr lang="en-US" i="1" dirty="0" err="1"/>
              <a:t>NotNext</a:t>
            </a:r>
            <a:r>
              <a:rPr lang="en-US" dirty="0"/>
              <a:t>. </a:t>
            </a:r>
            <a:endParaRPr lang="en-US" dirty="0" smtClean="0"/>
          </a:p>
          <a:p>
            <a:r>
              <a:rPr lang="en-US" dirty="0" smtClean="0"/>
              <a:t>In </a:t>
            </a:r>
            <a:r>
              <a:rPr lang="en-US" b="1" dirty="0"/>
              <a:t>fine-tuning phase</a:t>
            </a:r>
            <a:r>
              <a:rPr lang="en-US" dirty="0"/>
              <a:t>, BERT is trained for task specific labeled dataset such as sentiment classification or Question-Answering. In this phase, pre-trained model is trained end-to-end and all the parameters are fine tuned for specific task. This is relatively inexpensive and less time consuming training. </a:t>
            </a:r>
            <a:endParaRPr lang="en-US" dirty="0"/>
          </a:p>
          <a:p>
            <a:r>
              <a:rPr lang="en-US" dirty="0"/>
              <a:t>BERT is pertained on Wikipedia and </a:t>
            </a:r>
            <a:r>
              <a:rPr lang="en-US" dirty="0" err="1"/>
              <a:t>BookCorpus</a:t>
            </a:r>
            <a:r>
              <a:rPr lang="en-US" dirty="0"/>
              <a:t> dataset. </a:t>
            </a:r>
            <a:endParaRPr lang="en-US" dirty="0" smtClean="0"/>
          </a:p>
          <a:p>
            <a:r>
              <a:rPr lang="en-US" dirty="0" err="1" smtClean="0"/>
              <a:t>BERTbase</a:t>
            </a:r>
            <a:r>
              <a:rPr lang="en-US" dirty="0" smtClean="0"/>
              <a:t> </a:t>
            </a:r>
            <a:r>
              <a:rPr lang="en-US" dirty="0"/>
              <a:t>model with total of 110M </a:t>
            </a:r>
            <a:r>
              <a:rPr lang="en-US" dirty="0" smtClean="0"/>
              <a:t>parameters</a:t>
            </a:r>
            <a:r>
              <a:rPr lang="en-US" dirty="0"/>
              <a:t>. </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11</a:t>
            </a:fld>
            <a:endParaRPr lang="en-US"/>
          </a:p>
        </p:txBody>
      </p:sp>
    </p:spTree>
    <p:extLst>
      <p:ext uri="{BB962C8B-B14F-4D97-AF65-F5344CB8AC3E}">
        <p14:creationId xmlns:p14="http://schemas.microsoft.com/office/powerpoint/2010/main" val="1981621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a:xfrm>
            <a:off x="838200" y="1571223"/>
            <a:ext cx="10515600" cy="4605740"/>
          </a:xfrm>
        </p:spPr>
        <p:txBody>
          <a:bodyPr>
            <a:normAutofit fontScale="92500" lnSpcReduction="10000"/>
          </a:bodyPr>
          <a:lstStyle/>
          <a:p>
            <a:r>
              <a:rPr lang="en-US" dirty="0"/>
              <a:t>Real world domain names generated using domain generation algorithms were used for experimental analysis from UMU DGA </a:t>
            </a:r>
            <a:r>
              <a:rPr lang="en-US" dirty="0" smtClean="0"/>
              <a:t>dataset. </a:t>
            </a:r>
          </a:p>
          <a:p>
            <a:r>
              <a:rPr lang="en-US" dirty="0" smtClean="0"/>
              <a:t>Dataset </a:t>
            </a:r>
            <a:r>
              <a:rPr lang="en-US" dirty="0"/>
              <a:t>consisted of 110,000 legitimate domain names and approximately 10000 domain names generated using various </a:t>
            </a:r>
            <a:r>
              <a:rPr lang="en-US" dirty="0" smtClean="0"/>
              <a:t>DGAs.</a:t>
            </a:r>
          </a:p>
          <a:p>
            <a:r>
              <a:rPr lang="en-US" dirty="0" smtClean="0"/>
              <a:t>Dataset </a:t>
            </a:r>
            <a:r>
              <a:rPr lang="en-US" dirty="0"/>
              <a:t>was split into training and test dataset with a proportion of 70%:30% of randomly chosen samples. </a:t>
            </a:r>
            <a:endParaRPr lang="en-US" dirty="0" smtClean="0"/>
          </a:p>
          <a:p>
            <a:r>
              <a:rPr lang="en-US" dirty="0" smtClean="0"/>
              <a:t>Pre-processing:</a:t>
            </a:r>
          </a:p>
          <a:p>
            <a:pPr lvl="1"/>
            <a:r>
              <a:rPr lang="en-US" dirty="0"/>
              <a:t>Entire dataset was encoded using character level encoding. </a:t>
            </a:r>
            <a:endParaRPr lang="en-US" dirty="0" smtClean="0"/>
          </a:p>
          <a:p>
            <a:pPr lvl="1"/>
            <a:r>
              <a:rPr lang="en-US" dirty="0" smtClean="0"/>
              <a:t>Output </a:t>
            </a:r>
            <a:r>
              <a:rPr lang="en-US" dirty="0"/>
              <a:t>labels belonging to 19 different DGAs were represented using one hot encoding. </a:t>
            </a:r>
            <a:endParaRPr lang="en-US" dirty="0" smtClean="0"/>
          </a:p>
          <a:p>
            <a:pPr lvl="1"/>
            <a:r>
              <a:rPr lang="en-US" dirty="0"/>
              <a:t>Pre-padding was done in case domain names were smaller than maximum domain length. </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12</a:t>
            </a:fld>
            <a:endParaRPr lang="en-US"/>
          </a:p>
        </p:txBody>
      </p:sp>
    </p:spTree>
    <p:extLst>
      <p:ext uri="{BB962C8B-B14F-4D97-AF65-F5344CB8AC3E}">
        <p14:creationId xmlns:p14="http://schemas.microsoft.com/office/powerpoint/2010/main" val="75411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DGA </a:t>
            </a:r>
            <a:r>
              <a:rPr lang="en-US" dirty="0"/>
              <a:t>Detection</a:t>
            </a:r>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13</a:t>
            </a:fld>
            <a:endParaRPr lang="en-US"/>
          </a:p>
        </p:txBody>
      </p:sp>
      <p:pic>
        <p:nvPicPr>
          <p:cNvPr id="6" name="Picture 5"/>
          <p:cNvPicPr>
            <a:picLocks noChangeAspect="1"/>
          </p:cNvPicPr>
          <p:nvPr/>
        </p:nvPicPr>
        <p:blipFill>
          <a:blip r:embed="rId2"/>
          <a:stretch>
            <a:fillRect/>
          </a:stretch>
        </p:blipFill>
        <p:spPr>
          <a:xfrm>
            <a:off x="653563" y="1843370"/>
            <a:ext cx="10884873" cy="2743199"/>
          </a:xfrm>
          <a:prstGeom prst="rect">
            <a:avLst/>
          </a:prstGeom>
        </p:spPr>
      </p:pic>
      <p:sp>
        <p:nvSpPr>
          <p:cNvPr id="7" name="TextBox 6"/>
          <p:cNvSpPr txBox="1"/>
          <p:nvPr/>
        </p:nvSpPr>
        <p:spPr>
          <a:xfrm>
            <a:off x="1005625" y="4906851"/>
            <a:ext cx="9864144" cy="923330"/>
          </a:xfrm>
          <a:prstGeom prst="rect">
            <a:avLst/>
          </a:prstGeom>
          <a:noFill/>
        </p:spPr>
        <p:txBody>
          <a:bodyPr wrap="square" rtlCol="0">
            <a:spAutoFit/>
          </a:bodyPr>
          <a:lstStyle/>
          <a:p>
            <a:r>
              <a:rPr lang="en-US" dirty="0"/>
              <a:t>Proposed BERT model provides more than 9 point absolute improvement over recent results reported by Yang et al. </a:t>
            </a:r>
            <a:r>
              <a:rPr lang="en-US" dirty="0" smtClean="0"/>
              <a:t> </a:t>
            </a:r>
            <a:r>
              <a:rPr lang="en-US" dirty="0"/>
              <a:t>and by </a:t>
            </a:r>
            <a:r>
              <a:rPr lang="en-US" dirty="0" err="1"/>
              <a:t>Fangali</a:t>
            </a:r>
            <a:r>
              <a:rPr lang="en-US" dirty="0"/>
              <a:t> et </a:t>
            </a:r>
            <a:r>
              <a:rPr lang="en-US" dirty="0" smtClean="0"/>
              <a:t>al. </a:t>
            </a:r>
            <a:endParaRPr lang="en-US" dirty="0"/>
          </a:p>
          <a:p>
            <a:endParaRPr lang="en-US" dirty="0"/>
          </a:p>
        </p:txBody>
      </p:sp>
    </p:spTree>
    <p:extLst>
      <p:ext uri="{BB962C8B-B14F-4D97-AF65-F5344CB8AC3E}">
        <p14:creationId xmlns:p14="http://schemas.microsoft.com/office/powerpoint/2010/main" val="138179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DGA Classification</a:t>
            </a:r>
            <a:endParaRPr lang="en-IN" dirty="0"/>
          </a:p>
        </p:txBody>
      </p:sp>
      <p:sp>
        <p:nvSpPr>
          <p:cNvPr id="3" name="Content Placeholder 2"/>
          <p:cNvSpPr>
            <a:spLocks noGrp="1"/>
          </p:cNvSpPr>
          <p:nvPr>
            <p:ph idx="1"/>
          </p:nvPr>
        </p:nvSpPr>
        <p:spPr/>
        <p:txBody>
          <a:bodyPr>
            <a:normAutofit/>
          </a:bodyPr>
          <a:lstStyle/>
          <a:p>
            <a:r>
              <a:rPr lang="en-US" dirty="0"/>
              <a:t>Classification </a:t>
            </a:r>
            <a:r>
              <a:rPr lang="en-US" dirty="0" smtClean="0"/>
              <a:t>efficacy </a:t>
            </a:r>
            <a:r>
              <a:rPr lang="en-US" dirty="0"/>
              <a:t>of BERT model is highest for dictionary based such as </a:t>
            </a:r>
            <a:r>
              <a:rPr lang="en-US" i="1" dirty="0" err="1"/>
              <a:t>gozi</a:t>
            </a:r>
            <a:r>
              <a:rPr lang="en-US" dirty="0"/>
              <a:t>, </a:t>
            </a:r>
            <a:r>
              <a:rPr lang="en-US" i="1" dirty="0" err="1"/>
              <a:t>matsnu</a:t>
            </a:r>
            <a:r>
              <a:rPr lang="en-US" dirty="0"/>
              <a:t>, and </a:t>
            </a:r>
            <a:r>
              <a:rPr lang="en-US" i="1" dirty="0" err="1"/>
              <a:t>suppobox</a:t>
            </a:r>
            <a:r>
              <a:rPr lang="en-US" dirty="0"/>
              <a:t>. </a:t>
            </a:r>
            <a:endParaRPr lang="en-US" dirty="0" smtClean="0"/>
          </a:p>
          <a:p>
            <a:r>
              <a:rPr lang="en-US" dirty="0" smtClean="0"/>
              <a:t>BERT </a:t>
            </a:r>
            <a:r>
              <a:rPr lang="en-US" dirty="0"/>
              <a:t>based classifier outperforms other recent results </a:t>
            </a:r>
            <a:r>
              <a:rPr lang="en-US" dirty="0" smtClean="0"/>
              <a:t>for </a:t>
            </a:r>
            <a:r>
              <a:rPr lang="en-US" dirty="0"/>
              <a:t>both dictionary based and random DGAs. </a:t>
            </a:r>
            <a:endParaRPr lang="en-US" dirty="0"/>
          </a:p>
          <a:p>
            <a:endParaRPr lang="en-IN" dirty="0"/>
          </a:p>
        </p:txBody>
      </p:sp>
      <p:sp>
        <p:nvSpPr>
          <p:cNvPr id="6" name="Slide Number Placeholder 5"/>
          <p:cNvSpPr>
            <a:spLocks noGrp="1"/>
          </p:cNvSpPr>
          <p:nvPr>
            <p:ph type="sldNum" sz="quarter" idx="12"/>
          </p:nvPr>
        </p:nvSpPr>
        <p:spPr/>
        <p:txBody>
          <a:bodyPr/>
          <a:lstStyle/>
          <a:p>
            <a:fld id="{4C233E49-B745-7F41-B811-0ABBCB0FC67A}" type="slidenum">
              <a:rPr lang="en-US" smtClean="0"/>
              <a:t>14</a:t>
            </a:fld>
            <a:endParaRPr lang="en-US"/>
          </a:p>
        </p:txBody>
      </p:sp>
      <p:pic>
        <p:nvPicPr>
          <p:cNvPr id="4" name="Picture 3"/>
          <p:cNvPicPr>
            <a:picLocks noChangeAspect="1"/>
          </p:cNvPicPr>
          <p:nvPr/>
        </p:nvPicPr>
        <p:blipFill>
          <a:blip r:embed="rId2"/>
          <a:stretch>
            <a:fillRect/>
          </a:stretch>
        </p:blipFill>
        <p:spPr>
          <a:xfrm>
            <a:off x="1997746" y="3559175"/>
            <a:ext cx="7835900" cy="3162300"/>
          </a:xfrm>
          <a:prstGeom prst="rect">
            <a:avLst/>
          </a:prstGeom>
        </p:spPr>
      </p:pic>
    </p:spTree>
    <p:extLst>
      <p:ext uri="{BB962C8B-B14F-4D97-AF65-F5344CB8AC3E}">
        <p14:creationId xmlns:p14="http://schemas.microsoft.com/office/powerpoint/2010/main" val="204582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15</a:t>
            </a:fld>
            <a:endParaRPr lang="en-US"/>
          </a:p>
        </p:txBody>
      </p:sp>
    </p:spTree>
    <p:extLst>
      <p:ext uri="{BB962C8B-B14F-4D97-AF65-F5344CB8AC3E}">
        <p14:creationId xmlns:p14="http://schemas.microsoft.com/office/powerpoint/2010/main" val="497558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838200" y="2777603"/>
            <a:ext cx="10515600" cy="1117991"/>
          </a:xfrm>
        </p:spPr>
        <p:txBody>
          <a:bodyPr>
            <a:normAutofit/>
          </a:bodyPr>
          <a:lstStyle/>
          <a:p>
            <a:pPr marL="0" indent="0">
              <a:buNone/>
            </a:pPr>
            <a:r>
              <a:rPr lang="en-US" dirty="0"/>
              <a:t>Special thanks to </a:t>
            </a:r>
            <a:r>
              <a:rPr lang="en-US" dirty="0" smtClean="0"/>
              <a:t>my thesis guide Dr</a:t>
            </a:r>
            <a:r>
              <a:rPr lang="en-US" dirty="0"/>
              <a:t>. D.P. Gaikwad for his guidance and support. </a:t>
            </a:r>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16</a:t>
            </a:fld>
            <a:endParaRPr lang="en-US"/>
          </a:p>
        </p:txBody>
      </p:sp>
    </p:spTree>
    <p:extLst>
      <p:ext uri="{BB962C8B-B14F-4D97-AF65-F5344CB8AC3E}">
        <p14:creationId xmlns:p14="http://schemas.microsoft.com/office/powerpoint/2010/main" val="1169684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References</a:t>
            </a:r>
            <a:endParaRPr lang="en-IN"/>
          </a:p>
        </p:txBody>
      </p:sp>
      <p:sp>
        <p:nvSpPr>
          <p:cNvPr id="3" name="Content Placeholder 2"/>
          <p:cNvSpPr>
            <a:spLocks noGrp="1"/>
          </p:cNvSpPr>
          <p:nvPr>
            <p:ph idx="1"/>
          </p:nvPr>
        </p:nvSpPr>
        <p:spPr>
          <a:xfrm>
            <a:off x="651353" y="1265130"/>
            <a:ext cx="11010379" cy="5091220"/>
          </a:xfrm>
        </p:spPr>
        <p:txBody>
          <a:bodyPr>
            <a:noAutofit/>
          </a:bodyPr>
          <a:lstStyle/>
          <a:p>
            <a:r>
              <a:rPr lang="en-US" sz="1000" dirty="0"/>
              <a:t>Akhtar, Naveed, Jian Liu, and </a:t>
            </a:r>
            <a:r>
              <a:rPr lang="en-US" sz="1000" dirty="0" err="1"/>
              <a:t>Ajmal</a:t>
            </a:r>
            <a:r>
              <a:rPr lang="en-US" sz="1000" dirty="0"/>
              <a:t> </a:t>
            </a:r>
            <a:r>
              <a:rPr lang="en-US" sz="1000" dirty="0" err="1"/>
              <a:t>Mian</a:t>
            </a:r>
            <a:r>
              <a:rPr lang="en-US" sz="1000" dirty="0"/>
              <a:t> (2018). “Defense against universal </a:t>
            </a:r>
            <a:r>
              <a:rPr lang="en-US" sz="1000" dirty="0" err="1"/>
              <a:t>adver</a:t>
            </a:r>
            <a:r>
              <a:rPr lang="en-US" sz="1000" dirty="0"/>
              <a:t>- </a:t>
            </a:r>
            <a:r>
              <a:rPr lang="en-US" sz="1000" dirty="0" err="1"/>
              <a:t>sarial</a:t>
            </a:r>
            <a:r>
              <a:rPr lang="en-US" sz="1000" dirty="0"/>
              <a:t> perturbations”. In: Proceedings of the IEEE Conference on Computer Vision and Pattern Recognition, pp. 3389–3398. </a:t>
            </a:r>
          </a:p>
          <a:p>
            <a:r>
              <a:rPr lang="en-US" sz="1000" dirty="0" err="1"/>
              <a:t>Alhajjar</a:t>
            </a:r>
            <a:r>
              <a:rPr lang="en-US" sz="1000" dirty="0"/>
              <a:t>, </a:t>
            </a:r>
            <a:r>
              <a:rPr lang="en-US" sz="1000" dirty="0" err="1"/>
              <a:t>Elie</a:t>
            </a:r>
            <a:r>
              <a:rPr lang="en-US" sz="1000" dirty="0"/>
              <a:t>, Paul Maxwell, and Nathaniel D Bastian (2020). “Adversarial Machine Learning in Network Intrusion Detection Systems”. In: </a:t>
            </a:r>
            <a:r>
              <a:rPr lang="en-US" sz="1000" dirty="0" err="1"/>
              <a:t>arXiv</a:t>
            </a:r>
            <a:r>
              <a:rPr lang="en-US" sz="1000" dirty="0"/>
              <a:t> preprint arXiv:2004.11898. </a:t>
            </a:r>
          </a:p>
          <a:p>
            <a:r>
              <a:rPr lang="en-US" sz="1000" dirty="0" err="1"/>
              <a:t>Apruzzese</a:t>
            </a:r>
            <a:r>
              <a:rPr lang="en-US" sz="1000" dirty="0"/>
              <a:t>, Giovanni et al. (2020). “Hardening Random Forest Cyber Detectors Against Adversarial Attacks”. In: IEEE Transactions on Emerging Topics in </a:t>
            </a:r>
            <a:r>
              <a:rPr lang="en-US" sz="1000" dirty="0" err="1"/>
              <a:t>Computa</a:t>
            </a:r>
            <a:r>
              <a:rPr lang="en-US" sz="1000" dirty="0"/>
              <a:t>- </a:t>
            </a:r>
            <a:r>
              <a:rPr lang="en-US" sz="1000" dirty="0" err="1"/>
              <a:t>tional</a:t>
            </a:r>
            <a:r>
              <a:rPr lang="en-US" sz="1000" dirty="0"/>
              <a:t> Intelligence 4.4, pp. 427–439. </a:t>
            </a:r>
          </a:p>
          <a:p>
            <a:r>
              <a:rPr lang="en-US" sz="1000" dirty="0" err="1"/>
              <a:t>Arjovsky</a:t>
            </a:r>
            <a:r>
              <a:rPr lang="en-US" sz="1000" dirty="0"/>
              <a:t>, Martin, </a:t>
            </a:r>
            <a:r>
              <a:rPr lang="en-US" sz="1000" dirty="0" err="1"/>
              <a:t>Soumith</a:t>
            </a:r>
            <a:r>
              <a:rPr lang="en-US" sz="1000" dirty="0"/>
              <a:t> </a:t>
            </a:r>
            <a:r>
              <a:rPr lang="en-US" sz="1000" dirty="0" err="1"/>
              <a:t>Chintala</a:t>
            </a:r>
            <a:r>
              <a:rPr lang="en-US" sz="1000" dirty="0"/>
              <a:t>, and </a:t>
            </a:r>
            <a:r>
              <a:rPr lang="en-US" sz="1000" dirty="0" err="1"/>
              <a:t>Léon</a:t>
            </a:r>
            <a:r>
              <a:rPr lang="en-US" sz="1000" dirty="0"/>
              <a:t> </a:t>
            </a:r>
            <a:r>
              <a:rPr lang="en-US" sz="1000" dirty="0" err="1"/>
              <a:t>Bottou</a:t>
            </a:r>
            <a:r>
              <a:rPr lang="en-US" sz="1000" dirty="0"/>
              <a:t> (2017). “Wasserstein generative adversarial networks”. In: International conference on machine learning. PMLR, pp. 214–223. </a:t>
            </a:r>
          </a:p>
          <a:p>
            <a:r>
              <a:rPr lang="en-US" sz="1000" dirty="0" err="1"/>
              <a:t>Carlini</a:t>
            </a:r>
            <a:r>
              <a:rPr lang="en-US" sz="1000" dirty="0"/>
              <a:t>, Nicholas and David Wagner (2017). “Towards evaluating the robustness of neural networks”. In: 2017 </a:t>
            </a:r>
            <a:r>
              <a:rPr lang="en-US" sz="1000" dirty="0" err="1"/>
              <a:t>ieee</a:t>
            </a:r>
            <a:r>
              <a:rPr lang="en-US" sz="1000" dirty="0"/>
              <a:t> symposium on security and privacy (</a:t>
            </a:r>
            <a:r>
              <a:rPr lang="en-US" sz="1000" dirty="0" err="1"/>
              <a:t>sp</a:t>
            </a:r>
            <a:r>
              <a:rPr lang="en-US" sz="1000" dirty="0"/>
              <a:t>). IEEE, pp. 39–57. </a:t>
            </a:r>
          </a:p>
          <a:p>
            <a:r>
              <a:rPr lang="en-US" sz="1000" dirty="0" err="1"/>
              <a:t>Dhanabal</a:t>
            </a:r>
            <a:r>
              <a:rPr lang="en-US" sz="1000" dirty="0"/>
              <a:t>, L and SP </a:t>
            </a:r>
            <a:r>
              <a:rPr lang="en-US" sz="1000" dirty="0" err="1"/>
              <a:t>Shantharajah</a:t>
            </a:r>
            <a:r>
              <a:rPr lang="en-US" sz="1000" dirty="0"/>
              <a:t> (2015). “A study on NSL-KDD dataset for </a:t>
            </a:r>
            <a:r>
              <a:rPr lang="en-US" sz="1000" dirty="0" err="1"/>
              <a:t>intru</a:t>
            </a:r>
            <a:r>
              <a:rPr lang="en-US" sz="1000" dirty="0"/>
              <a:t>- </a:t>
            </a:r>
            <a:r>
              <a:rPr lang="en-US" sz="1000" dirty="0" err="1"/>
              <a:t>sion</a:t>
            </a:r>
            <a:r>
              <a:rPr lang="en-US" sz="1000" dirty="0"/>
              <a:t> detection system based on classification algorithms”. In: International Journal of Advanced Research in Computer and Communication Engineering 4.6, pp. 446– 452. </a:t>
            </a:r>
          </a:p>
          <a:p>
            <a:r>
              <a:rPr lang="en-US" sz="1000" dirty="0"/>
              <a:t>Elsken, Thomas, Jan Hendrik </a:t>
            </a:r>
            <a:r>
              <a:rPr lang="en-US" sz="1000" dirty="0" err="1"/>
              <a:t>Metzen</a:t>
            </a:r>
            <a:r>
              <a:rPr lang="en-US" sz="1000" dirty="0"/>
              <a:t>, Frank </a:t>
            </a:r>
            <a:r>
              <a:rPr lang="en-US" sz="1000" dirty="0" err="1"/>
              <a:t>Hutter</a:t>
            </a:r>
            <a:r>
              <a:rPr lang="en-US" sz="1000" dirty="0"/>
              <a:t>, et al. (2019). “Neural </a:t>
            </a:r>
            <a:r>
              <a:rPr lang="en-US" sz="1000" dirty="0" err="1"/>
              <a:t>architec</a:t>
            </a:r>
            <a:r>
              <a:rPr lang="en-US" sz="1000" dirty="0"/>
              <a:t>- </a:t>
            </a:r>
            <a:r>
              <a:rPr lang="en-US" sz="1000" dirty="0" err="1"/>
              <a:t>ture</a:t>
            </a:r>
            <a:r>
              <a:rPr lang="en-US" sz="1000" dirty="0"/>
              <a:t> search: A survey.” In: J. Mach. Learn. Res. 20.55, pp. 1–21. </a:t>
            </a:r>
          </a:p>
          <a:p>
            <a:r>
              <a:rPr lang="en-US" sz="1000" dirty="0"/>
              <a:t>Gaikwad, DP and Amir </a:t>
            </a:r>
            <a:r>
              <a:rPr lang="en-US" sz="1000" dirty="0" err="1"/>
              <a:t>Mukeri</a:t>
            </a:r>
            <a:r>
              <a:rPr lang="en-US" sz="1000" dirty="0"/>
              <a:t> (2020). “Fine Tuned Deep Neural Networks for In- </a:t>
            </a:r>
            <a:r>
              <a:rPr lang="en-US" sz="1000" dirty="0" err="1"/>
              <a:t>trusion</a:t>
            </a:r>
            <a:r>
              <a:rPr lang="en-US" sz="1000" dirty="0"/>
              <a:t> Detection System”. In: Journal of Network Security Computer Networks 6.2, p. 9. </a:t>
            </a:r>
          </a:p>
          <a:p>
            <a:r>
              <a:rPr lang="en-US" sz="1000" dirty="0" err="1"/>
              <a:t>Goodfellow</a:t>
            </a:r>
            <a:r>
              <a:rPr lang="en-US" sz="1000" dirty="0"/>
              <a:t>, Ian J, Jonathon </a:t>
            </a:r>
            <a:r>
              <a:rPr lang="en-US" sz="1000" dirty="0" err="1"/>
              <a:t>Shlens</a:t>
            </a:r>
            <a:r>
              <a:rPr lang="en-US" sz="1000" dirty="0"/>
              <a:t>, and Christian </a:t>
            </a:r>
            <a:r>
              <a:rPr lang="en-US" sz="1000" dirty="0" err="1"/>
              <a:t>Szegedy</a:t>
            </a:r>
            <a:r>
              <a:rPr lang="en-US" sz="1000" dirty="0"/>
              <a:t> (2014). “Explaining and harnessing adversarial examples”. In: </a:t>
            </a:r>
            <a:r>
              <a:rPr lang="en-US" sz="1000" dirty="0" err="1"/>
              <a:t>arXiv</a:t>
            </a:r>
            <a:r>
              <a:rPr lang="en-US" sz="1000" dirty="0"/>
              <a:t> preprint arXiv:1412.6572. </a:t>
            </a:r>
          </a:p>
          <a:p>
            <a:r>
              <a:rPr lang="en-US" sz="1000" dirty="0" err="1"/>
              <a:t>Hashemi</a:t>
            </a:r>
            <a:r>
              <a:rPr lang="en-US" sz="1000" dirty="0"/>
              <a:t>, Mohammad J and Eric Keller (2020). “Enhancing Robustness Against Ad- </a:t>
            </a:r>
            <a:r>
              <a:rPr lang="en-US" sz="1000" dirty="0" err="1"/>
              <a:t>versarial</a:t>
            </a:r>
            <a:r>
              <a:rPr lang="en-US" sz="1000" dirty="0"/>
              <a:t> Examples in Network Intrusion Detection Systems”. In: 2020 IEEE Con- </a:t>
            </a:r>
            <a:r>
              <a:rPr lang="en-US" sz="1000" dirty="0" err="1"/>
              <a:t>ference</a:t>
            </a:r>
            <a:r>
              <a:rPr lang="en-US" sz="1000" dirty="0"/>
              <a:t> on Network Function Virtualization and Software Defined Networks (NFV- SDN). IEEE, pp. 37–43. </a:t>
            </a:r>
          </a:p>
          <a:p>
            <a:r>
              <a:rPr lang="en-US" sz="1000" dirty="0"/>
              <a:t>Hosseini, Hossein et al. (2017). “Blocking transferability of adversarial examples in black-box learning systems”. In: </a:t>
            </a:r>
            <a:r>
              <a:rPr lang="en-US" sz="1000" dirty="0" err="1"/>
              <a:t>arXiv</a:t>
            </a:r>
            <a:r>
              <a:rPr lang="en-US" sz="1000" dirty="0"/>
              <a:t> preprint arXiv:1703.04318. </a:t>
            </a:r>
          </a:p>
          <a:p>
            <a:r>
              <a:rPr lang="en-US" sz="1000" dirty="0"/>
              <a:t>HTTP DATASET CSIC 2010 (</a:t>
            </a:r>
            <a:r>
              <a:rPr lang="en-US" sz="1000" dirty="0" err="1"/>
              <a:t>n.d.</a:t>
            </a:r>
            <a:r>
              <a:rPr lang="en-US" sz="1000" dirty="0"/>
              <a:t>). https://</a:t>
            </a:r>
            <a:r>
              <a:rPr lang="en-US" sz="1000" dirty="0" err="1"/>
              <a:t>www.isi.csic.es</a:t>
            </a:r>
            <a:r>
              <a:rPr lang="en-US" sz="1000" dirty="0"/>
              <a:t>/dataset/. (Ac- </a:t>
            </a:r>
            <a:r>
              <a:rPr lang="en-US" sz="1000" dirty="0" err="1"/>
              <a:t>cessed</a:t>
            </a:r>
            <a:r>
              <a:rPr lang="en-US" sz="1000" dirty="0"/>
              <a:t> on 02/14/2021). </a:t>
            </a:r>
          </a:p>
          <a:p>
            <a:r>
              <a:rPr lang="en-US" sz="1000" dirty="0"/>
              <a:t>Huang, Ling et al. (2011). “Adversarial machine learning”. In: Proceedings of the 4th ACM workshop on Security and artificial intelligence, pp. 43–58. </a:t>
            </a:r>
          </a:p>
          <a:p>
            <a:r>
              <a:rPr lang="en-US" sz="1000" dirty="0" err="1"/>
              <a:t>Javaid</a:t>
            </a:r>
            <a:r>
              <a:rPr lang="en-US" sz="1000" dirty="0"/>
              <a:t>, Ahmad et al. (2016). “A deep learning approach for network intrusion de- </a:t>
            </a:r>
            <a:r>
              <a:rPr lang="en-US" sz="1000" dirty="0" err="1"/>
              <a:t>tection</a:t>
            </a:r>
            <a:r>
              <a:rPr lang="en-US" sz="1000" dirty="0"/>
              <a:t> system”. In: Proceedings of the 9th EAI International Conference on Bio- inspired Information and Communications Technologies (formerly BIONETICS), pp. 21–26. </a:t>
            </a:r>
          </a:p>
          <a:p>
            <a:r>
              <a:rPr lang="en-US" sz="1000" dirty="0" err="1"/>
              <a:t>Kholidy</a:t>
            </a:r>
            <a:r>
              <a:rPr lang="en-US" sz="1000" dirty="0"/>
              <a:t>, </a:t>
            </a:r>
            <a:r>
              <a:rPr lang="en-US" sz="1000" dirty="0" err="1"/>
              <a:t>Hisham</a:t>
            </a:r>
            <a:r>
              <a:rPr lang="en-US" sz="1000" dirty="0"/>
              <a:t> A and </a:t>
            </a:r>
            <a:r>
              <a:rPr lang="en-US" sz="1000" dirty="0" err="1"/>
              <a:t>Fabrizio</a:t>
            </a:r>
            <a:r>
              <a:rPr lang="en-US" sz="1000" dirty="0"/>
              <a:t> Baiardi (2012). “</a:t>
            </a:r>
            <a:r>
              <a:rPr lang="en-US" sz="1000" dirty="0" err="1"/>
              <a:t>Cidd</a:t>
            </a:r>
            <a:r>
              <a:rPr lang="en-US" sz="1000" dirty="0"/>
              <a:t>: A cloud intrusion detection dataset for cloud computing and masquerade attacks”. In: 2012 Ninth </a:t>
            </a:r>
            <a:r>
              <a:rPr lang="en-US" sz="1000" dirty="0" err="1"/>
              <a:t>Interna</a:t>
            </a:r>
            <a:r>
              <a:rPr lang="en-US" sz="1000" dirty="0"/>
              <a:t>- </a:t>
            </a:r>
            <a:r>
              <a:rPr lang="en-US" sz="1000" dirty="0" err="1"/>
              <a:t>tional</a:t>
            </a:r>
            <a:r>
              <a:rPr lang="en-US" sz="1000" dirty="0"/>
              <a:t> Conference on Information Technology-New Generations. IEEE, pp. 397– 402. </a:t>
            </a:r>
          </a:p>
          <a:p>
            <a:r>
              <a:rPr lang="en-US" sz="1000" dirty="0"/>
              <a:t>Kumar, </a:t>
            </a:r>
            <a:r>
              <a:rPr lang="en-US" sz="1000" dirty="0" err="1"/>
              <a:t>Raneel</a:t>
            </a:r>
            <a:r>
              <a:rPr lang="en-US" sz="1000" dirty="0"/>
              <a:t>, Sunil </a:t>
            </a:r>
            <a:r>
              <a:rPr lang="en-US" sz="1000" dirty="0" err="1"/>
              <a:t>Pranit</a:t>
            </a:r>
            <a:r>
              <a:rPr lang="en-US" sz="1000" dirty="0"/>
              <a:t> Lal, and </a:t>
            </a:r>
            <a:r>
              <a:rPr lang="en-US" sz="1000" dirty="0" err="1"/>
              <a:t>Alok</a:t>
            </a:r>
            <a:r>
              <a:rPr lang="en-US" sz="1000" dirty="0"/>
              <a:t> Sharma (2016). “Detecting denial of </a:t>
            </a:r>
            <a:r>
              <a:rPr lang="en-US" sz="1000" dirty="0" err="1"/>
              <a:t>ser</a:t>
            </a:r>
            <a:r>
              <a:rPr lang="en-US" sz="1000" dirty="0"/>
              <a:t>- vice attacks in the cloud”. In: 2016 IEEE 14th Intl </a:t>
            </a:r>
            <a:r>
              <a:rPr lang="en-US" sz="1000" dirty="0" err="1"/>
              <a:t>Conf</a:t>
            </a:r>
            <a:r>
              <a:rPr lang="en-US" sz="1000" dirty="0"/>
              <a:t> on Dependable, Autonomic and Secure Computing, 14th Intl </a:t>
            </a:r>
            <a:r>
              <a:rPr lang="en-US" sz="1000" dirty="0" err="1"/>
              <a:t>Conf</a:t>
            </a:r>
            <a:r>
              <a:rPr lang="en-US" sz="1000" dirty="0"/>
              <a:t> on Pervasive Intelligence and Computing, 2nd Intl </a:t>
            </a:r>
            <a:r>
              <a:rPr lang="en-US" sz="1000" dirty="0" err="1"/>
              <a:t>Conf</a:t>
            </a:r>
            <a:r>
              <a:rPr lang="en-US" sz="1000" dirty="0"/>
              <a:t> on Big Data Intelligence and Computing and Cyber Science and Technology Congress (DASC/</a:t>
            </a:r>
            <a:r>
              <a:rPr lang="en-US" sz="1000" dirty="0" err="1"/>
              <a:t>PiCom</a:t>
            </a:r>
            <a:r>
              <a:rPr lang="en-US" sz="1000" dirty="0"/>
              <a:t>/</a:t>
            </a:r>
            <a:r>
              <a:rPr lang="en-US" sz="1000" dirty="0" err="1"/>
              <a:t>DataCom</a:t>
            </a:r>
            <a:r>
              <a:rPr lang="en-US" sz="1000" dirty="0"/>
              <a:t>/</a:t>
            </a:r>
            <a:r>
              <a:rPr lang="en-US" sz="1000" dirty="0" err="1"/>
              <a:t>CyberSciTech</a:t>
            </a:r>
            <a:r>
              <a:rPr lang="en-US" sz="1000" dirty="0"/>
              <a:t>). IEEE, pp. 309– </a:t>
            </a:r>
            <a:r>
              <a:rPr lang="en-US" sz="1000" dirty="0" smtClean="0"/>
              <a:t>316.</a:t>
            </a:r>
          </a:p>
          <a:p>
            <a:endParaRPr lang="en-US" sz="1000" dirty="0" smtClean="0"/>
          </a:p>
          <a:p>
            <a:endParaRPr lang="en-US" sz="1000" dirty="0"/>
          </a:p>
          <a:p>
            <a:endParaRPr lang="en-US" sz="1000" dirty="0"/>
          </a:p>
        </p:txBody>
      </p:sp>
      <p:sp>
        <p:nvSpPr>
          <p:cNvPr id="6" name="Slide Number Placeholder 5"/>
          <p:cNvSpPr>
            <a:spLocks noGrp="1"/>
          </p:cNvSpPr>
          <p:nvPr>
            <p:ph type="sldNum" sz="quarter" idx="12"/>
          </p:nvPr>
        </p:nvSpPr>
        <p:spPr/>
        <p:txBody>
          <a:bodyPr/>
          <a:lstStyle/>
          <a:p>
            <a:fld id="{4C233E49-B745-7F41-B811-0ABBCB0FC67A}" type="slidenum">
              <a:rPr lang="en-US" smtClean="0"/>
              <a:t>17</a:t>
            </a:fld>
            <a:endParaRPr lang="en-US"/>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Tree>
    <p:extLst>
      <p:ext uri="{BB962C8B-B14F-4D97-AF65-F5344CB8AC3E}">
        <p14:creationId xmlns:p14="http://schemas.microsoft.com/office/powerpoint/2010/main" val="12392603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55000" lnSpcReduction="20000"/>
          </a:bodyPr>
          <a:lstStyle/>
          <a:p>
            <a:r>
              <a:rPr lang="en-US" dirty="0" err="1"/>
              <a:t>LeCun</a:t>
            </a:r>
            <a:r>
              <a:rPr lang="en-US" dirty="0"/>
              <a:t>, Yann, </a:t>
            </a:r>
            <a:r>
              <a:rPr lang="en-US" dirty="0" err="1"/>
              <a:t>Yoshua</a:t>
            </a:r>
            <a:r>
              <a:rPr lang="en-US" dirty="0"/>
              <a:t> </a:t>
            </a:r>
            <a:r>
              <a:rPr lang="en-US" dirty="0" err="1"/>
              <a:t>Bengio</a:t>
            </a:r>
            <a:r>
              <a:rPr lang="en-US" dirty="0"/>
              <a:t>, and Geoffrey Hinton (2015). “Deep learning. nature </a:t>
            </a:r>
            <a:r>
              <a:rPr lang="en-US" dirty="0" smtClean="0"/>
              <a:t>521 </a:t>
            </a:r>
            <a:r>
              <a:rPr lang="en-US" dirty="0"/>
              <a:t>(7553), 436-444”. In: Google Scholar Google Scholar Cross Ref Cross Ref. </a:t>
            </a:r>
            <a:endParaRPr lang="en-US" dirty="0" smtClean="0"/>
          </a:p>
          <a:p>
            <a:r>
              <a:rPr lang="en-US" dirty="0" smtClean="0"/>
              <a:t>Lin</a:t>
            </a:r>
            <a:r>
              <a:rPr lang="en-US" dirty="0"/>
              <a:t>, </a:t>
            </a:r>
            <a:r>
              <a:rPr lang="en-US" dirty="0" err="1"/>
              <a:t>Zilong</a:t>
            </a:r>
            <a:r>
              <a:rPr lang="en-US" dirty="0"/>
              <a:t>, Yong Shi, and </a:t>
            </a:r>
            <a:r>
              <a:rPr lang="en-US" dirty="0" err="1"/>
              <a:t>Zhi</a:t>
            </a:r>
            <a:r>
              <a:rPr lang="en-US" dirty="0"/>
              <a:t> </a:t>
            </a:r>
            <a:r>
              <a:rPr lang="en-US" dirty="0" err="1"/>
              <a:t>Xue</a:t>
            </a:r>
            <a:r>
              <a:rPr lang="en-US" dirty="0"/>
              <a:t> (2018). “</a:t>
            </a:r>
            <a:r>
              <a:rPr lang="en-US" dirty="0" err="1"/>
              <a:t>Idsgan</a:t>
            </a:r>
            <a:r>
              <a:rPr lang="en-US" dirty="0"/>
              <a:t>: Generative adversarial networks </a:t>
            </a:r>
            <a:r>
              <a:rPr lang="en-US" dirty="0" smtClean="0"/>
              <a:t>for </a:t>
            </a:r>
            <a:r>
              <a:rPr lang="en-US" dirty="0"/>
              <a:t>attack generation against intrusion detection”. In: </a:t>
            </a:r>
            <a:r>
              <a:rPr lang="en-US" dirty="0" err="1"/>
              <a:t>arXiv</a:t>
            </a:r>
            <a:r>
              <a:rPr lang="en-US" dirty="0"/>
              <a:t> preprint arXiv:1809.02077. Liu, Lan et al. (2020). “Deep Learning-Based Network Security Data Sampling and Anomaly Prediction in Future Network”. In: Discrete Dynamics in Nature and </a:t>
            </a:r>
            <a:r>
              <a:rPr lang="en-US" dirty="0" smtClean="0"/>
              <a:t>Society </a:t>
            </a:r>
            <a:r>
              <a:rPr lang="en-US" dirty="0"/>
              <a:t>2020</a:t>
            </a:r>
            <a:r>
              <a:rPr lang="en-US" dirty="0" smtClean="0"/>
              <a:t>.</a:t>
            </a:r>
          </a:p>
          <a:p>
            <a:r>
              <a:rPr lang="en-US" dirty="0" err="1" smtClean="0"/>
              <a:t>Moorthy</a:t>
            </a:r>
            <a:r>
              <a:rPr lang="en-US" dirty="0"/>
              <a:t>, </a:t>
            </a:r>
            <a:r>
              <a:rPr lang="en-US" dirty="0" err="1"/>
              <a:t>Manthira</a:t>
            </a:r>
            <a:r>
              <a:rPr lang="en-US" dirty="0"/>
              <a:t> and M </a:t>
            </a:r>
            <a:r>
              <a:rPr lang="en-US" dirty="0" err="1"/>
              <a:t>Rajeswari</a:t>
            </a:r>
            <a:r>
              <a:rPr lang="en-US" dirty="0"/>
              <a:t> (2013). “Virtual host based intrusion </a:t>
            </a:r>
            <a:r>
              <a:rPr lang="en-US" dirty="0" err="1"/>
              <a:t>detec</a:t>
            </a:r>
            <a:r>
              <a:rPr lang="en-US" dirty="0"/>
              <a:t>- </a:t>
            </a:r>
            <a:r>
              <a:rPr lang="en-US" dirty="0" err="1" smtClean="0"/>
              <a:t>tion</a:t>
            </a:r>
            <a:r>
              <a:rPr lang="en-US" dirty="0" smtClean="0"/>
              <a:t> </a:t>
            </a:r>
            <a:r>
              <a:rPr lang="en-US" dirty="0"/>
              <a:t>system for cloud”. In: International Journal of Engineering &amp; Technology, </a:t>
            </a:r>
            <a:r>
              <a:rPr lang="en-US" dirty="0" smtClean="0"/>
              <a:t>pp</a:t>
            </a:r>
            <a:r>
              <a:rPr lang="en-US" dirty="0"/>
              <a:t>. 0975–4024</a:t>
            </a:r>
            <a:r>
              <a:rPr lang="en-US" dirty="0" smtClean="0"/>
              <a:t>.</a:t>
            </a:r>
          </a:p>
          <a:p>
            <a:r>
              <a:rPr lang="en-US" dirty="0" err="1" smtClean="0"/>
              <a:t>Moosavi-Dezfooli</a:t>
            </a:r>
            <a:r>
              <a:rPr lang="en-US" dirty="0"/>
              <a:t>, </a:t>
            </a:r>
            <a:r>
              <a:rPr lang="en-US" dirty="0" err="1"/>
              <a:t>Seyed</a:t>
            </a:r>
            <a:r>
              <a:rPr lang="en-US" dirty="0"/>
              <a:t>-Mohsen, </a:t>
            </a:r>
            <a:r>
              <a:rPr lang="en-US" dirty="0" err="1"/>
              <a:t>Alhussein</a:t>
            </a:r>
            <a:r>
              <a:rPr lang="en-US" dirty="0"/>
              <a:t> </a:t>
            </a:r>
            <a:r>
              <a:rPr lang="en-US" dirty="0" err="1"/>
              <a:t>Fawzi</a:t>
            </a:r>
            <a:r>
              <a:rPr lang="en-US" dirty="0"/>
              <a:t>, and Pascal </a:t>
            </a:r>
            <a:r>
              <a:rPr lang="en-US" dirty="0" err="1"/>
              <a:t>Frossard</a:t>
            </a:r>
            <a:r>
              <a:rPr lang="en-US" dirty="0"/>
              <a:t> (2016). “</a:t>
            </a:r>
            <a:r>
              <a:rPr lang="en-US" dirty="0" smtClean="0"/>
              <a:t>Deep-fool</a:t>
            </a:r>
            <a:r>
              <a:rPr lang="en-US" dirty="0"/>
              <a:t>: a simple and accurate method to fool deep neural networks”. In: Proceedings </a:t>
            </a:r>
            <a:r>
              <a:rPr lang="en-US" dirty="0" smtClean="0"/>
              <a:t>of </a:t>
            </a:r>
            <a:r>
              <a:rPr lang="en-US" dirty="0"/>
              <a:t>the IEEE conference on computer vision and pattern recognition, pp. 2574–2582. </a:t>
            </a:r>
            <a:endParaRPr lang="en-US" dirty="0" smtClean="0"/>
          </a:p>
          <a:p>
            <a:r>
              <a:rPr lang="en-US" dirty="0" err="1" smtClean="0"/>
              <a:t>Moustafa</a:t>
            </a:r>
            <a:r>
              <a:rPr lang="en-US" dirty="0"/>
              <a:t>, </a:t>
            </a:r>
            <a:r>
              <a:rPr lang="en-US" dirty="0" err="1"/>
              <a:t>Nour</a:t>
            </a:r>
            <a:r>
              <a:rPr lang="en-US" dirty="0"/>
              <a:t> and Jill Slay (2015). “UNSW-NB15: a comprehensive data set for network intrusion detection systems (UNSW-NB15 network data set)”. In: 2015 military communications and information systems conference (</a:t>
            </a:r>
            <a:r>
              <a:rPr lang="en-US" dirty="0" err="1"/>
              <a:t>MilCIS</a:t>
            </a:r>
            <a:r>
              <a:rPr lang="en-US" dirty="0"/>
              <a:t>). IEEE, </a:t>
            </a:r>
            <a:r>
              <a:rPr lang="en-US" dirty="0" smtClean="0"/>
              <a:t>pp</a:t>
            </a:r>
            <a:r>
              <a:rPr lang="en-US" dirty="0"/>
              <a:t>. 1–6</a:t>
            </a:r>
            <a:r>
              <a:rPr lang="en-US" dirty="0" smtClean="0"/>
              <a:t>.</a:t>
            </a:r>
          </a:p>
          <a:p>
            <a:r>
              <a:rPr lang="en-US" dirty="0" err="1" smtClean="0"/>
              <a:t>Mukeri</a:t>
            </a:r>
            <a:r>
              <a:rPr lang="en-US" dirty="0"/>
              <a:t>, Amir and DP Gaikwad (2020). “Support Vector Machine and Principal Com- </a:t>
            </a:r>
            <a:r>
              <a:rPr lang="en-US" dirty="0" err="1" smtClean="0"/>
              <a:t>ponent</a:t>
            </a:r>
            <a:r>
              <a:rPr lang="en-US" dirty="0" smtClean="0"/>
              <a:t> </a:t>
            </a:r>
            <a:r>
              <a:rPr lang="en-US" dirty="0"/>
              <a:t>Analysis for Intrusion Detection System”. In: </a:t>
            </a:r>
            <a:r>
              <a:rPr lang="en-US" dirty="0" err="1"/>
              <a:t>i</a:t>
            </a:r>
            <a:r>
              <a:rPr lang="en-US" dirty="0"/>
              <a:t>-Manager’s Journal on </a:t>
            </a:r>
            <a:r>
              <a:rPr lang="en-US" dirty="0" smtClean="0"/>
              <a:t>Software </a:t>
            </a:r>
            <a:r>
              <a:rPr lang="en-US" dirty="0"/>
              <a:t>Engineering 14.3, p. 42</a:t>
            </a:r>
            <a:r>
              <a:rPr lang="en-US" dirty="0" smtClean="0"/>
              <a:t>.</a:t>
            </a:r>
          </a:p>
          <a:p>
            <a:r>
              <a:rPr lang="en-US" dirty="0" smtClean="0"/>
              <a:t>NSL-KDD </a:t>
            </a:r>
            <a:r>
              <a:rPr lang="en-US" dirty="0"/>
              <a:t>Datasets (</a:t>
            </a:r>
            <a:r>
              <a:rPr lang="en-US" dirty="0" err="1"/>
              <a:t>n.d.</a:t>
            </a:r>
            <a:r>
              <a:rPr lang="en-US" dirty="0"/>
              <a:t>). https://</a:t>
            </a:r>
            <a:r>
              <a:rPr lang="en-US" dirty="0" err="1"/>
              <a:t>www.unb.ca</a:t>
            </a:r>
            <a:r>
              <a:rPr lang="en-US" dirty="0"/>
              <a:t>/</a:t>
            </a:r>
            <a:r>
              <a:rPr lang="en-US" dirty="0" err="1"/>
              <a:t>cic</a:t>
            </a:r>
            <a:r>
              <a:rPr lang="en-US" dirty="0"/>
              <a:t>/datasets/</a:t>
            </a:r>
            <a:r>
              <a:rPr lang="en-US" dirty="0" err="1"/>
              <a:t>nsl.html</a:t>
            </a:r>
            <a:r>
              <a:rPr lang="en-US" dirty="0"/>
              <a:t>. (</a:t>
            </a:r>
            <a:r>
              <a:rPr lang="en-US" dirty="0" smtClean="0"/>
              <a:t>Accessed </a:t>
            </a:r>
            <a:r>
              <a:rPr lang="en-US" dirty="0"/>
              <a:t>on 02/13/2021</a:t>
            </a:r>
            <a:r>
              <a:rPr lang="en-US" dirty="0" smtClean="0"/>
              <a:t>).</a:t>
            </a:r>
          </a:p>
          <a:p>
            <a:r>
              <a:rPr lang="en-US" dirty="0" smtClean="0"/>
              <a:t>Panda</a:t>
            </a:r>
            <a:r>
              <a:rPr lang="en-US" dirty="0"/>
              <a:t>, </a:t>
            </a:r>
            <a:r>
              <a:rPr lang="en-US" dirty="0" err="1"/>
              <a:t>Mrutyunjaya</a:t>
            </a:r>
            <a:r>
              <a:rPr lang="en-US" dirty="0"/>
              <a:t> et al. (2011). “Network intrusion detection system: A machine </a:t>
            </a:r>
            <a:r>
              <a:rPr lang="en-US" dirty="0" smtClean="0"/>
              <a:t>learning </a:t>
            </a:r>
            <a:r>
              <a:rPr lang="en-US" dirty="0"/>
              <a:t>approach”. In: Intelligent Decision Technologies 5.4, pp. 347–356. </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18</a:t>
            </a:fld>
            <a:endParaRPr lang="en-US"/>
          </a:p>
        </p:txBody>
      </p:sp>
    </p:spTree>
    <p:extLst>
      <p:ext uri="{BB962C8B-B14F-4D97-AF65-F5344CB8AC3E}">
        <p14:creationId xmlns:p14="http://schemas.microsoft.com/office/powerpoint/2010/main" val="4248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19</a:t>
            </a:fld>
            <a:endParaRPr lang="en-US"/>
          </a:p>
        </p:txBody>
      </p:sp>
    </p:spTree>
    <p:extLst>
      <p:ext uri="{BB962C8B-B14F-4D97-AF65-F5344CB8AC3E}">
        <p14:creationId xmlns:p14="http://schemas.microsoft.com/office/powerpoint/2010/main" val="265695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Communication</a:t>
            </a:r>
            <a:endParaRPr lang="en-US" dirty="0"/>
          </a:p>
        </p:txBody>
      </p:sp>
      <p:sp>
        <p:nvSpPr>
          <p:cNvPr id="3" name="Content Placeholder 2"/>
          <p:cNvSpPr>
            <a:spLocks noGrp="1"/>
          </p:cNvSpPr>
          <p:nvPr>
            <p:ph idx="1"/>
          </p:nvPr>
        </p:nvSpPr>
        <p:spPr>
          <a:xfrm>
            <a:off x="438412" y="1453018"/>
            <a:ext cx="4246322" cy="5022937"/>
          </a:xfrm>
        </p:spPr>
        <p:txBody>
          <a:bodyPr>
            <a:normAutofit fontScale="92500"/>
          </a:bodyPr>
          <a:lstStyle/>
          <a:p>
            <a:pPr>
              <a:lnSpc>
                <a:spcPct val="160000"/>
              </a:lnSpc>
              <a:spcBef>
                <a:spcPts val="0"/>
              </a:spcBef>
            </a:pPr>
            <a:r>
              <a:rPr lang="en-US" sz="2400" dirty="0" smtClean="0"/>
              <a:t>Host infected by malware communicates with attacker’s </a:t>
            </a:r>
            <a:r>
              <a:rPr lang="en-US" sz="2400" dirty="0" smtClean="0">
                <a:solidFill>
                  <a:schemeClr val="accent1"/>
                </a:solidFill>
              </a:rPr>
              <a:t>Command &amp; Control (C&amp;C)</a:t>
            </a:r>
          </a:p>
          <a:p>
            <a:pPr>
              <a:lnSpc>
                <a:spcPct val="160000"/>
              </a:lnSpc>
              <a:spcBef>
                <a:spcPts val="0"/>
              </a:spcBef>
            </a:pPr>
            <a:r>
              <a:rPr lang="en-US" sz="2400" dirty="0" smtClean="0"/>
              <a:t>Communication is </a:t>
            </a:r>
            <a:r>
              <a:rPr lang="en-US" sz="2400" dirty="0" smtClean="0"/>
              <a:t>for </a:t>
            </a:r>
          </a:p>
          <a:p>
            <a:pPr lvl="1">
              <a:lnSpc>
                <a:spcPct val="160000"/>
              </a:lnSpc>
              <a:spcBef>
                <a:spcPts val="0"/>
              </a:spcBef>
            </a:pPr>
            <a:r>
              <a:rPr lang="en-US" sz="2000" dirty="0" smtClean="0"/>
              <a:t>Data exfiltration</a:t>
            </a:r>
          </a:p>
          <a:p>
            <a:pPr lvl="1">
              <a:lnSpc>
                <a:spcPct val="160000"/>
              </a:lnSpc>
              <a:spcBef>
                <a:spcPts val="0"/>
              </a:spcBef>
            </a:pPr>
            <a:r>
              <a:rPr lang="en-US" sz="2000" dirty="0" smtClean="0"/>
              <a:t>Downloading encryption keys for ransomware attacks</a:t>
            </a:r>
          </a:p>
          <a:p>
            <a:pPr lvl="1">
              <a:lnSpc>
                <a:spcPct val="160000"/>
              </a:lnSpc>
              <a:spcBef>
                <a:spcPts val="0"/>
              </a:spcBef>
            </a:pPr>
            <a:r>
              <a:rPr lang="en-US" sz="2000" dirty="0" smtClean="0"/>
              <a:t>Instructions for further download and spread of malware </a:t>
            </a:r>
            <a:endParaRPr lang="en-US" sz="2000" dirty="0"/>
          </a:p>
        </p:txBody>
      </p:sp>
      <p:sp>
        <p:nvSpPr>
          <p:cNvPr id="5" name="Slide Number Placeholder 4"/>
          <p:cNvSpPr>
            <a:spLocks noGrp="1"/>
          </p:cNvSpPr>
          <p:nvPr>
            <p:ph type="sldNum" sz="quarter" idx="12"/>
          </p:nvPr>
        </p:nvSpPr>
        <p:spPr/>
        <p:txBody>
          <a:bodyPr/>
          <a:lstStyle/>
          <a:p>
            <a:fld id="{4C233E49-B745-7F41-B811-0ABBCB0FC67A}" type="slidenum">
              <a:rPr lang="en-US" smtClean="0"/>
              <a:t>2</a:t>
            </a:fld>
            <a:endParaRPr lang="en-US"/>
          </a:p>
        </p:txBody>
      </p:sp>
      <p:pic>
        <p:nvPicPr>
          <p:cNvPr id="7" name="Picture 6"/>
          <p:cNvPicPr>
            <a:picLocks noChangeAspect="1"/>
          </p:cNvPicPr>
          <p:nvPr/>
        </p:nvPicPr>
        <p:blipFill>
          <a:blip r:embed="rId2"/>
          <a:stretch>
            <a:fillRect/>
          </a:stretch>
        </p:blipFill>
        <p:spPr>
          <a:xfrm>
            <a:off x="4565618" y="1453019"/>
            <a:ext cx="7814271" cy="4395528"/>
          </a:xfrm>
          <a:prstGeom prst="rect">
            <a:avLst/>
          </a:prstGeom>
        </p:spPr>
      </p:pic>
    </p:spTree>
    <p:extLst>
      <p:ext uri="{BB962C8B-B14F-4D97-AF65-F5344CB8AC3E}">
        <p14:creationId xmlns:p14="http://schemas.microsoft.com/office/powerpoint/2010/main" val="181477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Algorithmically Generated </a:t>
            </a:r>
            <a:r>
              <a:rPr lang="en-US" dirty="0" smtClean="0"/>
              <a:t>Domain (AGD) </a:t>
            </a:r>
            <a:endParaRPr lang="en-US" dirty="0"/>
          </a:p>
        </p:txBody>
      </p:sp>
      <p:sp>
        <p:nvSpPr>
          <p:cNvPr id="3" name="Content Placeholder 2"/>
          <p:cNvSpPr>
            <a:spLocks noGrp="1"/>
          </p:cNvSpPr>
          <p:nvPr>
            <p:ph idx="1"/>
          </p:nvPr>
        </p:nvSpPr>
        <p:spPr/>
        <p:txBody>
          <a:bodyPr>
            <a:normAutofit fontScale="92500" lnSpcReduction="20000"/>
          </a:bodyPr>
          <a:lstStyle/>
          <a:p>
            <a:pPr>
              <a:lnSpc>
                <a:spcPct val="150000"/>
              </a:lnSpc>
            </a:pPr>
            <a:r>
              <a:rPr lang="en-US" dirty="0"/>
              <a:t>Domain name for C&amp;C are nowadays generated algorithmically, Algorithmically Generated Domain (AGD) domain names. </a:t>
            </a:r>
            <a:endParaRPr lang="en-US" dirty="0" smtClean="0"/>
          </a:p>
          <a:p>
            <a:pPr>
              <a:lnSpc>
                <a:spcPct val="150000"/>
              </a:lnSpc>
            </a:pPr>
            <a:r>
              <a:rPr lang="en-US" dirty="0" smtClean="0"/>
              <a:t>Random gibberish</a:t>
            </a:r>
            <a:r>
              <a:rPr lang="en-US" dirty="0"/>
              <a:t>: </a:t>
            </a:r>
            <a:r>
              <a:rPr lang="en-US" b="1" dirty="0" err="1" smtClean="0"/>
              <a:t>ocufxskoiegqvv.com</a:t>
            </a:r>
            <a:r>
              <a:rPr lang="en-US" dirty="0" smtClean="0"/>
              <a:t> </a:t>
            </a:r>
          </a:p>
          <a:p>
            <a:pPr>
              <a:lnSpc>
                <a:spcPct val="150000"/>
              </a:lnSpc>
            </a:pPr>
            <a:r>
              <a:rPr lang="en-US" dirty="0" smtClean="0"/>
              <a:t>More sophisticated Domain Generation Algorithm(DGA) such as </a:t>
            </a:r>
            <a:r>
              <a:rPr lang="en-US" i="1" dirty="0" err="1" smtClean="0"/>
              <a:t>matsnu</a:t>
            </a:r>
            <a:r>
              <a:rPr lang="en-US" dirty="0"/>
              <a:t> </a:t>
            </a:r>
            <a:r>
              <a:rPr lang="en-US" dirty="0" smtClean="0"/>
              <a:t>and </a:t>
            </a:r>
            <a:r>
              <a:rPr lang="en-US" i="1" dirty="0" err="1" smtClean="0"/>
              <a:t>suppobox</a:t>
            </a:r>
            <a:r>
              <a:rPr lang="en-US" dirty="0" smtClean="0"/>
              <a:t> are relying </a:t>
            </a:r>
            <a:r>
              <a:rPr lang="en-US" dirty="0"/>
              <a:t>on valid </a:t>
            </a:r>
            <a:r>
              <a:rPr lang="en-US" dirty="0" smtClean="0">
                <a:solidFill>
                  <a:schemeClr val="accent1"/>
                </a:solidFill>
              </a:rPr>
              <a:t>dictionary based </a:t>
            </a:r>
            <a:r>
              <a:rPr lang="en-US" dirty="0">
                <a:solidFill>
                  <a:schemeClr val="accent1"/>
                </a:solidFill>
              </a:rPr>
              <a:t>domain names</a:t>
            </a:r>
            <a:r>
              <a:rPr lang="en-US" dirty="0"/>
              <a:t>: </a:t>
            </a:r>
            <a:r>
              <a:rPr lang="en-US" b="1" dirty="0" err="1" smtClean="0"/>
              <a:t>scoreadmireluckapplyfitcouple.com</a:t>
            </a:r>
            <a:endParaRPr lang="en-US" b="1" dirty="0" smtClean="0"/>
          </a:p>
          <a:p>
            <a:pPr>
              <a:lnSpc>
                <a:spcPct val="150000"/>
              </a:lnSpc>
            </a:pPr>
            <a:r>
              <a:rPr lang="en-US" dirty="0" smtClean="0"/>
              <a:t>Dictionary wordlist based domain names are difficult to detect and </a:t>
            </a:r>
            <a:r>
              <a:rPr lang="en-US" i="1" dirty="0" smtClean="0"/>
              <a:t>block.</a:t>
            </a:r>
            <a:endParaRPr lang="en-US" i="1"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3</a:t>
            </a:fld>
            <a:endParaRPr lang="en-US"/>
          </a:p>
        </p:txBody>
      </p:sp>
    </p:spTree>
    <p:extLst>
      <p:ext uri="{BB962C8B-B14F-4D97-AF65-F5344CB8AC3E}">
        <p14:creationId xmlns:p14="http://schemas.microsoft.com/office/powerpoint/2010/main" val="1490069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a:t>Kührer</a:t>
            </a:r>
            <a:r>
              <a:rPr lang="en-US" dirty="0"/>
              <a:t> et al. </a:t>
            </a:r>
            <a:r>
              <a:rPr lang="en-US" dirty="0" smtClean="0"/>
              <a:t>evaluated </a:t>
            </a:r>
            <a:r>
              <a:rPr lang="en-US" dirty="0"/>
              <a:t>the </a:t>
            </a:r>
            <a:r>
              <a:rPr lang="en-US" dirty="0">
                <a:solidFill>
                  <a:schemeClr val="accent1"/>
                </a:solidFill>
              </a:rPr>
              <a:t>public and vendor provided blacklist </a:t>
            </a:r>
            <a:r>
              <a:rPr lang="en-US" dirty="0"/>
              <a:t>based approach to blocking malicious domain names. They found that these blacklist contained only 20% of major domains from malware families and failed to provide any protection </a:t>
            </a:r>
            <a:r>
              <a:rPr lang="en-US" dirty="0" smtClean="0"/>
              <a:t>against AGD </a:t>
            </a:r>
            <a:r>
              <a:rPr lang="en-US" dirty="0"/>
              <a:t>names. </a:t>
            </a:r>
            <a:endParaRPr lang="en-US" dirty="0" smtClean="0"/>
          </a:p>
          <a:p>
            <a:r>
              <a:rPr lang="en-US" dirty="0" err="1"/>
              <a:t>Antonakakis</a:t>
            </a:r>
            <a:r>
              <a:rPr lang="en-US" dirty="0"/>
              <a:t> et al. </a:t>
            </a:r>
            <a:r>
              <a:rPr lang="en-US" dirty="0" smtClean="0"/>
              <a:t>suggested </a:t>
            </a:r>
            <a:r>
              <a:rPr lang="en-US" dirty="0"/>
              <a:t>clustering and classification based approach to process the domain names in respective DGA </a:t>
            </a:r>
            <a:r>
              <a:rPr lang="en-US" dirty="0" smtClean="0"/>
              <a:t>families.</a:t>
            </a:r>
          </a:p>
          <a:p>
            <a:r>
              <a:rPr lang="en-US" dirty="0" err="1" smtClean="0"/>
              <a:t>Bahnsen</a:t>
            </a:r>
            <a:r>
              <a:rPr lang="en-US" dirty="0" smtClean="0"/>
              <a:t> </a:t>
            </a:r>
            <a:r>
              <a:rPr lang="en-US" dirty="0"/>
              <a:t>et al. </a:t>
            </a:r>
            <a:r>
              <a:rPr lang="en-US" dirty="0" smtClean="0"/>
              <a:t>found </a:t>
            </a:r>
            <a:r>
              <a:rPr lang="en-US" dirty="0"/>
              <a:t>RNNs to be more superior in performance compared to random forest based models</a:t>
            </a:r>
            <a:r>
              <a:rPr lang="en-US" dirty="0" smtClean="0"/>
              <a:t>.</a:t>
            </a:r>
          </a:p>
          <a:p>
            <a:r>
              <a:rPr lang="en-US" dirty="0"/>
              <a:t>Woodbridge et al. </a:t>
            </a:r>
            <a:r>
              <a:rPr lang="en-US" dirty="0" smtClean="0"/>
              <a:t>used </a:t>
            </a:r>
            <a:r>
              <a:rPr lang="en-US" dirty="0"/>
              <a:t>Long Short Term Memory (LSTM) architecture to detect the AGD names. Their proposed method improved accuracy of detection however </a:t>
            </a:r>
            <a:r>
              <a:rPr lang="en-US" i="1" dirty="0"/>
              <a:t>faced challenges when it comes to dictionary or wordlist based DGA. </a:t>
            </a:r>
          </a:p>
          <a:p>
            <a:r>
              <a:rPr lang="en-US" dirty="0"/>
              <a:t>A hybrid neural network approach comprising of parallel CNN and attention based Bi-LSTM layers was designed by Yang et al</a:t>
            </a:r>
            <a:r>
              <a:rPr lang="en-US" dirty="0" smtClean="0"/>
              <a:t>.</a:t>
            </a:r>
            <a:endParaRPr lang="en-US" dirty="0"/>
          </a:p>
          <a:p>
            <a:r>
              <a:rPr lang="en-US" dirty="0" err="1"/>
              <a:t>Fangali</a:t>
            </a:r>
            <a:r>
              <a:rPr lang="en-US" dirty="0"/>
              <a:t> et al. </a:t>
            </a:r>
            <a:r>
              <a:rPr lang="en-US" dirty="0" smtClean="0"/>
              <a:t>used </a:t>
            </a:r>
            <a:r>
              <a:rPr lang="en-US" dirty="0"/>
              <a:t>CNN, Bi-LSTM and Attention layer after the embedding layer to do the detection as well as multiclass classification of various DGAs</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4</a:t>
            </a:fld>
            <a:endParaRPr lang="en-US"/>
          </a:p>
        </p:txBody>
      </p:sp>
    </p:spTree>
    <p:extLst>
      <p:ext uri="{BB962C8B-B14F-4D97-AF65-F5344CB8AC3E}">
        <p14:creationId xmlns:p14="http://schemas.microsoft.com/office/powerpoint/2010/main" val="938786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Gap Analysis</a:t>
            </a:r>
            <a:endParaRPr lang="en-IN"/>
          </a:p>
        </p:txBody>
      </p:sp>
      <p:sp>
        <p:nvSpPr>
          <p:cNvPr id="3" name="Content Placeholder 2"/>
          <p:cNvSpPr>
            <a:spLocks noGrp="1"/>
          </p:cNvSpPr>
          <p:nvPr>
            <p:ph idx="1"/>
          </p:nvPr>
        </p:nvSpPr>
        <p:spPr/>
        <p:txBody>
          <a:bodyPr>
            <a:normAutofit/>
          </a:bodyPr>
          <a:lstStyle/>
          <a:p>
            <a:r>
              <a:rPr lang="en-IN" dirty="0" smtClean="0"/>
              <a:t>Machine Learning based approaches involve feature selection and engineering and found to be inadequate in detecting malicious domain names.</a:t>
            </a:r>
          </a:p>
          <a:p>
            <a:r>
              <a:rPr lang="en-IN" dirty="0"/>
              <a:t>Most of the current state of the art faces challenge in detecting and classifying dictionary based domain names.</a:t>
            </a:r>
          </a:p>
          <a:p>
            <a:endParaRPr lang="en-IN" dirty="0" smtClean="0"/>
          </a:p>
        </p:txBody>
      </p:sp>
      <p:sp>
        <p:nvSpPr>
          <p:cNvPr id="6" name="Slide Number Placeholder 5"/>
          <p:cNvSpPr>
            <a:spLocks noGrp="1"/>
          </p:cNvSpPr>
          <p:nvPr>
            <p:ph type="sldNum" sz="quarter" idx="12"/>
          </p:nvPr>
        </p:nvSpPr>
        <p:spPr/>
        <p:txBody>
          <a:bodyPr/>
          <a:lstStyle/>
          <a:p>
            <a:fld id="{4C233E49-B745-7F41-B811-0ABBCB0FC67A}" type="slidenum">
              <a:rPr lang="en-US" smtClean="0"/>
              <a:t>5</a:t>
            </a:fld>
            <a:endParaRPr lang="en-US"/>
          </a:p>
        </p:txBody>
      </p:sp>
    </p:spTree>
    <p:extLst>
      <p:ext uri="{BB962C8B-B14F-4D97-AF65-F5344CB8AC3E}">
        <p14:creationId xmlns:p14="http://schemas.microsoft.com/office/powerpoint/2010/main" val="1237897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IN" dirty="0"/>
          </a:p>
        </p:txBody>
      </p:sp>
      <p:sp>
        <p:nvSpPr>
          <p:cNvPr id="3" name="Content Placeholder 2"/>
          <p:cNvSpPr>
            <a:spLocks noGrp="1"/>
          </p:cNvSpPr>
          <p:nvPr>
            <p:ph idx="1"/>
          </p:nvPr>
        </p:nvSpPr>
        <p:spPr/>
        <p:txBody>
          <a:bodyPr>
            <a:normAutofit/>
          </a:bodyPr>
          <a:lstStyle/>
          <a:p>
            <a:r>
              <a:rPr lang="en-IN" dirty="0" smtClean="0"/>
              <a:t>Analysis of effectiveness of various deep learning models in detecting and classifying malicious domain names (both random and dictionary based).</a:t>
            </a:r>
          </a:p>
          <a:p>
            <a:r>
              <a:rPr lang="en-IN" dirty="0" smtClean="0"/>
              <a:t>Design of AGD detector and classifier based on transfer learning in </a:t>
            </a:r>
            <a:r>
              <a:rPr lang="en-IN" i="1" dirty="0" smtClean="0"/>
              <a:t>Transformer</a:t>
            </a:r>
            <a:r>
              <a:rPr lang="en-IN" dirty="0" smtClean="0"/>
              <a:t> architecture.</a:t>
            </a:r>
            <a:endParaRPr lang="en-IN" dirty="0" smtClean="0"/>
          </a:p>
          <a:p>
            <a:endParaRPr lang="en-IN" dirty="0" smtClean="0"/>
          </a:p>
        </p:txBody>
      </p:sp>
      <p:sp>
        <p:nvSpPr>
          <p:cNvPr id="6" name="Slide Number Placeholder 5"/>
          <p:cNvSpPr>
            <a:spLocks noGrp="1"/>
          </p:cNvSpPr>
          <p:nvPr>
            <p:ph type="sldNum" sz="quarter" idx="12"/>
          </p:nvPr>
        </p:nvSpPr>
        <p:spPr/>
        <p:txBody>
          <a:bodyPr/>
          <a:lstStyle/>
          <a:p>
            <a:fld id="{4C233E49-B745-7F41-B811-0ABBCB0FC67A}" type="slidenum">
              <a:rPr lang="en-US" smtClean="0"/>
              <a:t>6</a:t>
            </a:fld>
            <a:endParaRPr lang="en-US"/>
          </a:p>
        </p:txBody>
      </p:sp>
    </p:spTree>
    <p:extLst>
      <p:ext uri="{BB962C8B-B14F-4D97-AF65-F5344CB8AC3E}">
        <p14:creationId xmlns:p14="http://schemas.microsoft.com/office/powerpoint/2010/main" val="4393356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Network(RNN)</a:t>
            </a:r>
            <a:endParaRPr lang="en-US" dirty="0"/>
          </a:p>
        </p:txBody>
      </p:sp>
      <p:sp>
        <p:nvSpPr>
          <p:cNvPr id="3" name="Content Placeholder 2"/>
          <p:cNvSpPr>
            <a:spLocks noGrp="1"/>
          </p:cNvSpPr>
          <p:nvPr>
            <p:ph idx="1"/>
          </p:nvPr>
        </p:nvSpPr>
        <p:spPr>
          <a:xfrm>
            <a:off x="838200" y="1825625"/>
            <a:ext cx="5612704" cy="1883267"/>
          </a:xfrm>
        </p:spPr>
        <p:txBody>
          <a:bodyPr>
            <a:normAutofit fontScale="92500" lnSpcReduction="20000"/>
          </a:bodyPr>
          <a:lstStyle/>
          <a:p>
            <a:r>
              <a:rPr lang="en-US" dirty="0" smtClean="0"/>
              <a:t>Handles variable </a:t>
            </a:r>
            <a:r>
              <a:rPr lang="en-US" dirty="0"/>
              <a:t>sequence </a:t>
            </a:r>
            <a:r>
              <a:rPr lang="en-US" dirty="0" smtClean="0"/>
              <a:t>inputs </a:t>
            </a:r>
          </a:p>
          <a:p>
            <a:r>
              <a:rPr lang="en-US" dirty="0"/>
              <a:t>R</a:t>
            </a:r>
            <a:r>
              <a:rPr lang="en-US" dirty="0" smtClean="0"/>
              <a:t>ecurrent </a:t>
            </a:r>
            <a:r>
              <a:rPr lang="en-US" dirty="0"/>
              <a:t>loop from output to inputs </a:t>
            </a:r>
            <a:r>
              <a:rPr lang="en-US" dirty="0" smtClean="0"/>
              <a:t>to </a:t>
            </a:r>
            <a:r>
              <a:rPr lang="en-US" dirty="0"/>
              <a:t>handle variable length </a:t>
            </a:r>
            <a:r>
              <a:rPr lang="en-US" dirty="0" smtClean="0"/>
              <a:t>data</a:t>
            </a:r>
          </a:p>
          <a:p>
            <a:r>
              <a:rPr lang="en-US" dirty="0" smtClean="0"/>
              <a:t>Weights </a:t>
            </a:r>
            <a:r>
              <a:rPr lang="en-US" dirty="0"/>
              <a:t>are shared across layers </a:t>
            </a:r>
            <a:endParaRPr lang="en-US" dirty="0" smtClean="0"/>
          </a:p>
          <a:p>
            <a:r>
              <a:rPr lang="en-US" dirty="0" smtClean="0">
                <a:solidFill>
                  <a:schemeClr val="accent1"/>
                </a:solidFill>
              </a:rPr>
              <a:t>Backpropagation </a:t>
            </a:r>
            <a:r>
              <a:rPr lang="en-US" dirty="0">
                <a:solidFill>
                  <a:schemeClr val="accent1"/>
                </a:solidFill>
              </a:rPr>
              <a:t>Through Time (BPTT</a:t>
            </a:r>
            <a:r>
              <a:rPr lang="en-US" dirty="0" smtClean="0">
                <a:solidFill>
                  <a:schemeClr val="accent1"/>
                </a:solidFill>
              </a:rPr>
              <a:t>)</a:t>
            </a:r>
          </a:p>
          <a:p>
            <a:endParaRPr lang="en-US" dirty="0">
              <a:solidFill>
                <a:schemeClr val="accent1"/>
              </a:solidFill>
            </a:endParaRPr>
          </a:p>
          <a:p>
            <a:pPr lvl="1"/>
            <a:endParaRPr lang="en-US" dirty="0"/>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7</a:t>
            </a:fld>
            <a:endParaRPr lang="en-US"/>
          </a:p>
        </p:txBody>
      </p:sp>
      <p:pic>
        <p:nvPicPr>
          <p:cNvPr id="6" name="Picture 5"/>
          <p:cNvPicPr>
            <a:picLocks noChangeAspect="1"/>
          </p:cNvPicPr>
          <p:nvPr/>
        </p:nvPicPr>
        <p:blipFill>
          <a:blip r:embed="rId2"/>
          <a:stretch>
            <a:fillRect/>
          </a:stretch>
        </p:blipFill>
        <p:spPr>
          <a:xfrm>
            <a:off x="1966586" y="3705790"/>
            <a:ext cx="2730674" cy="1782124"/>
          </a:xfrm>
          <a:prstGeom prst="rect">
            <a:avLst/>
          </a:prstGeom>
        </p:spPr>
      </p:pic>
      <p:pic>
        <p:nvPicPr>
          <p:cNvPr id="7" name="Picture 6"/>
          <p:cNvPicPr>
            <a:picLocks noChangeAspect="1"/>
          </p:cNvPicPr>
          <p:nvPr/>
        </p:nvPicPr>
        <p:blipFill>
          <a:blip r:embed="rId3"/>
          <a:stretch>
            <a:fillRect/>
          </a:stretch>
        </p:blipFill>
        <p:spPr>
          <a:xfrm>
            <a:off x="6450904" y="1960904"/>
            <a:ext cx="5602253" cy="3594968"/>
          </a:xfrm>
          <a:prstGeom prst="rect">
            <a:avLst/>
          </a:prstGeom>
        </p:spPr>
      </p:pic>
      <p:sp>
        <p:nvSpPr>
          <p:cNvPr id="8" name="TextBox 7"/>
          <p:cNvSpPr txBox="1"/>
          <p:nvPr/>
        </p:nvSpPr>
        <p:spPr>
          <a:xfrm>
            <a:off x="700675" y="5521146"/>
            <a:ext cx="6218650" cy="1200329"/>
          </a:xfrm>
          <a:prstGeom prst="rect">
            <a:avLst/>
          </a:prstGeom>
          <a:noFill/>
        </p:spPr>
        <p:txBody>
          <a:bodyPr wrap="square" rtlCol="0">
            <a:spAutoFit/>
          </a:bodyPr>
          <a:lstStyle/>
          <a:p>
            <a:r>
              <a:rPr lang="en-US" dirty="0"/>
              <a:t>U,V,W are weight matrices, b and c are biases, h is a hidden state. Hidden state at a time t is an input to next time step t+1. Final layer is a </a:t>
            </a:r>
            <a:r>
              <a:rPr lang="en-US" dirty="0" err="1"/>
              <a:t>softmax</a:t>
            </a:r>
            <a:r>
              <a:rPr lang="en-US" dirty="0"/>
              <a:t> layer that gives a valid probability distribution over output sequence.</a:t>
            </a:r>
          </a:p>
        </p:txBody>
      </p:sp>
    </p:spTree>
    <p:extLst>
      <p:ext uri="{BB962C8B-B14F-4D97-AF65-F5344CB8AC3E}">
        <p14:creationId xmlns:p14="http://schemas.microsoft.com/office/powerpoint/2010/main" val="205095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Short Term Memory(LSTM)</a:t>
            </a:r>
            <a:endParaRPr lang="en-US" dirty="0"/>
          </a:p>
        </p:txBody>
      </p:sp>
      <p:sp>
        <p:nvSpPr>
          <p:cNvPr id="3" name="Content Placeholder 2"/>
          <p:cNvSpPr>
            <a:spLocks noGrp="1"/>
          </p:cNvSpPr>
          <p:nvPr>
            <p:ph idx="1"/>
          </p:nvPr>
        </p:nvSpPr>
        <p:spPr>
          <a:xfrm>
            <a:off x="838199" y="1825625"/>
            <a:ext cx="5324605" cy="1769345"/>
          </a:xfrm>
        </p:spPr>
        <p:txBody>
          <a:bodyPr>
            <a:normAutofit fontScale="85000" lnSpcReduction="20000"/>
          </a:bodyPr>
          <a:lstStyle/>
          <a:p>
            <a:r>
              <a:rPr lang="en-US" dirty="0" smtClean="0"/>
              <a:t>Special </a:t>
            </a:r>
            <a:r>
              <a:rPr lang="en-US" dirty="0"/>
              <a:t>gated structure with three gates to control memorization and forgetting in </a:t>
            </a:r>
            <a:r>
              <a:rPr lang="en-US" dirty="0" smtClean="0"/>
              <a:t>RNN.</a:t>
            </a:r>
          </a:p>
          <a:p>
            <a:r>
              <a:rPr lang="en-US" dirty="0" smtClean="0"/>
              <a:t>Mitigate </a:t>
            </a:r>
            <a:r>
              <a:rPr lang="en-US" dirty="0"/>
              <a:t>the problem of vanishing </a:t>
            </a:r>
            <a:r>
              <a:rPr lang="en-US" dirty="0" smtClean="0"/>
              <a:t>gradients and </a:t>
            </a:r>
            <a:r>
              <a:rPr lang="en-US" dirty="0"/>
              <a:t>also allows for remembering over long range.</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8</a:t>
            </a:fld>
            <a:endParaRPr lang="en-US"/>
          </a:p>
        </p:txBody>
      </p:sp>
      <p:pic>
        <p:nvPicPr>
          <p:cNvPr id="6" name="Picture 5"/>
          <p:cNvPicPr>
            <a:picLocks noChangeAspect="1"/>
          </p:cNvPicPr>
          <p:nvPr/>
        </p:nvPicPr>
        <p:blipFill>
          <a:blip r:embed="rId2"/>
          <a:stretch>
            <a:fillRect/>
          </a:stretch>
        </p:blipFill>
        <p:spPr>
          <a:xfrm>
            <a:off x="1430401" y="3594970"/>
            <a:ext cx="4140200" cy="1879600"/>
          </a:xfrm>
          <a:prstGeom prst="rect">
            <a:avLst/>
          </a:prstGeom>
        </p:spPr>
      </p:pic>
      <p:sp>
        <p:nvSpPr>
          <p:cNvPr id="7" name="TextBox 6"/>
          <p:cNvSpPr txBox="1"/>
          <p:nvPr/>
        </p:nvSpPr>
        <p:spPr>
          <a:xfrm>
            <a:off x="1002081" y="5657671"/>
            <a:ext cx="4221271" cy="1200329"/>
          </a:xfrm>
          <a:prstGeom prst="rect">
            <a:avLst/>
          </a:prstGeom>
          <a:noFill/>
        </p:spPr>
        <p:txBody>
          <a:bodyPr wrap="square" rtlCol="0">
            <a:spAutoFit/>
          </a:bodyPr>
          <a:lstStyle/>
          <a:p>
            <a:r>
              <a:rPr lang="en-US" dirty="0"/>
              <a:t>Changes from RNN include, hidden state </a:t>
            </a:r>
            <a:r>
              <a:rPr lang="en-US" dirty="0" err="1"/>
              <a:t>ht</a:t>
            </a:r>
            <a:r>
              <a:rPr lang="en-US" dirty="0"/>
              <a:t> becomes cell state </a:t>
            </a:r>
            <a:r>
              <a:rPr lang="en-US" dirty="0" err="1"/>
              <a:t>ct</a:t>
            </a:r>
            <a:r>
              <a:rPr lang="en-US" dirty="0"/>
              <a:t> and output </a:t>
            </a:r>
            <a:r>
              <a:rPr lang="en-US" dirty="0" err="1"/>
              <a:t>yt</a:t>
            </a:r>
            <a:r>
              <a:rPr lang="en-US" dirty="0"/>
              <a:t> becomes hidden state </a:t>
            </a:r>
            <a:r>
              <a:rPr lang="en-US" dirty="0" err="1"/>
              <a:t>ht</a:t>
            </a:r>
            <a:r>
              <a:rPr lang="en-US" dirty="0"/>
              <a:t> </a:t>
            </a:r>
            <a:endParaRPr lang="en-US" dirty="0"/>
          </a:p>
          <a:p>
            <a:endParaRPr lang="en-US" dirty="0"/>
          </a:p>
        </p:txBody>
      </p:sp>
      <p:pic>
        <p:nvPicPr>
          <p:cNvPr id="8" name="Picture 7"/>
          <p:cNvPicPr>
            <a:picLocks noChangeAspect="1"/>
          </p:cNvPicPr>
          <p:nvPr/>
        </p:nvPicPr>
        <p:blipFill>
          <a:blip r:embed="rId3"/>
          <a:stretch>
            <a:fillRect/>
          </a:stretch>
        </p:blipFill>
        <p:spPr>
          <a:xfrm>
            <a:off x="6494907" y="1514899"/>
            <a:ext cx="5262859" cy="3377934"/>
          </a:xfrm>
          <a:prstGeom prst="rect">
            <a:avLst/>
          </a:prstGeom>
        </p:spPr>
      </p:pic>
      <p:sp>
        <p:nvSpPr>
          <p:cNvPr id="9" name="TextBox 8"/>
          <p:cNvSpPr txBox="1"/>
          <p:nvPr/>
        </p:nvSpPr>
        <p:spPr>
          <a:xfrm>
            <a:off x="6162803" y="5185519"/>
            <a:ext cx="5661766" cy="1477328"/>
          </a:xfrm>
          <a:prstGeom prst="rect">
            <a:avLst/>
          </a:prstGeom>
          <a:noFill/>
        </p:spPr>
        <p:txBody>
          <a:bodyPr wrap="square" rtlCol="0">
            <a:spAutoFit/>
          </a:bodyPr>
          <a:lstStyle/>
          <a:p>
            <a:r>
              <a:rPr lang="en-US" b="1" dirty="0" smtClean="0"/>
              <a:t>Bi-LSTM</a:t>
            </a:r>
            <a:r>
              <a:rPr lang="en-US" dirty="0" smtClean="0"/>
              <a:t>: two </a:t>
            </a:r>
            <a:r>
              <a:rPr lang="en-US" dirty="0"/>
              <a:t>LSTM layers, one processes words in a sentence in forward and another in backward direction since many times context in one direction is not sufficient for prediction or in </a:t>
            </a:r>
            <a:r>
              <a:rPr lang="en-US" b="1" dirty="0"/>
              <a:t>language modeling </a:t>
            </a:r>
            <a:r>
              <a:rPr lang="en-US" dirty="0"/>
              <a:t>tasks. </a:t>
            </a:r>
            <a:endParaRPr lang="en-US" dirty="0"/>
          </a:p>
          <a:p>
            <a:endParaRPr lang="en-US" dirty="0"/>
          </a:p>
        </p:txBody>
      </p:sp>
    </p:spTree>
    <p:extLst>
      <p:ext uri="{BB962C8B-B14F-4D97-AF65-F5344CB8AC3E}">
        <p14:creationId xmlns:p14="http://schemas.microsoft.com/office/powerpoint/2010/main" val="104267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Transformers</a:t>
            </a:r>
            <a:endParaRPr lang="en-US" dirty="0"/>
          </a:p>
        </p:txBody>
      </p:sp>
      <p:sp>
        <p:nvSpPr>
          <p:cNvPr id="3" name="Content Placeholder 2"/>
          <p:cNvSpPr>
            <a:spLocks noGrp="1"/>
          </p:cNvSpPr>
          <p:nvPr>
            <p:ph idx="1"/>
          </p:nvPr>
        </p:nvSpPr>
        <p:spPr>
          <a:xfrm>
            <a:off x="838200" y="1825626"/>
            <a:ext cx="5982730" cy="1127639"/>
          </a:xfrm>
        </p:spPr>
        <p:txBody>
          <a:bodyPr>
            <a:normAutofit/>
          </a:bodyPr>
          <a:lstStyle/>
          <a:p>
            <a:r>
              <a:rPr lang="en-US" sz="1800" b="1" dirty="0"/>
              <a:t>Attention Mechanism</a:t>
            </a:r>
            <a:r>
              <a:rPr lang="en-US" sz="1800" dirty="0"/>
              <a:t>: Helps </a:t>
            </a:r>
            <a:r>
              <a:rPr lang="en-US" sz="1800" dirty="0"/>
              <a:t>in focusing for more relevant words in sentence while deciding how much importance to give to which part. </a:t>
            </a:r>
            <a:endParaRPr lang="en-US" sz="1800" dirty="0"/>
          </a:p>
          <a:p>
            <a:endParaRPr lang="en-US" dirty="0"/>
          </a:p>
          <a:p>
            <a:endParaRPr lang="en-US" dirty="0"/>
          </a:p>
        </p:txBody>
      </p:sp>
      <p:sp>
        <p:nvSpPr>
          <p:cNvPr id="4" name="Footer Placeholder 3"/>
          <p:cNvSpPr>
            <a:spLocks noGrp="1"/>
          </p:cNvSpPr>
          <p:nvPr>
            <p:ph type="ftr" sz="quarter" idx="11"/>
          </p:nvPr>
        </p:nvSpPr>
        <p:spPr/>
        <p:txBody>
          <a:bodyPr/>
          <a:lstStyle/>
          <a:p>
            <a:r>
              <a:rPr lang="en-US" smtClean="0"/>
              <a:t>AISSMS College of Engineering</a:t>
            </a:r>
            <a:endParaRPr lang="en-US"/>
          </a:p>
        </p:txBody>
      </p:sp>
      <p:sp>
        <p:nvSpPr>
          <p:cNvPr id="5" name="Slide Number Placeholder 4"/>
          <p:cNvSpPr>
            <a:spLocks noGrp="1"/>
          </p:cNvSpPr>
          <p:nvPr>
            <p:ph type="sldNum" sz="quarter" idx="12"/>
          </p:nvPr>
        </p:nvSpPr>
        <p:spPr/>
        <p:txBody>
          <a:bodyPr/>
          <a:lstStyle/>
          <a:p>
            <a:fld id="{4C233E49-B745-7F41-B811-0ABBCB0FC67A}" type="slidenum">
              <a:rPr lang="en-US" smtClean="0"/>
              <a:t>9</a:t>
            </a:fld>
            <a:endParaRPr lang="en-US"/>
          </a:p>
        </p:txBody>
      </p:sp>
      <p:pic>
        <p:nvPicPr>
          <p:cNvPr id="6" name="Picture 5"/>
          <p:cNvPicPr>
            <a:picLocks noChangeAspect="1"/>
          </p:cNvPicPr>
          <p:nvPr/>
        </p:nvPicPr>
        <p:blipFill>
          <a:blip r:embed="rId3"/>
          <a:stretch>
            <a:fillRect/>
          </a:stretch>
        </p:blipFill>
        <p:spPr>
          <a:xfrm>
            <a:off x="7018638" y="1019036"/>
            <a:ext cx="3992419" cy="5248917"/>
          </a:xfrm>
          <a:prstGeom prst="rect">
            <a:avLst/>
          </a:prstGeom>
        </p:spPr>
      </p:pic>
      <p:pic>
        <p:nvPicPr>
          <p:cNvPr id="7" name="Picture 6"/>
          <p:cNvPicPr>
            <a:picLocks noChangeAspect="1"/>
          </p:cNvPicPr>
          <p:nvPr/>
        </p:nvPicPr>
        <p:blipFill>
          <a:blip r:embed="rId4"/>
          <a:stretch>
            <a:fillRect/>
          </a:stretch>
        </p:blipFill>
        <p:spPr>
          <a:xfrm>
            <a:off x="1733909" y="2950620"/>
            <a:ext cx="3390900" cy="685800"/>
          </a:xfrm>
          <a:prstGeom prst="rect">
            <a:avLst/>
          </a:prstGeom>
        </p:spPr>
      </p:pic>
      <p:sp>
        <p:nvSpPr>
          <p:cNvPr id="8" name="TextBox 7"/>
          <p:cNvSpPr txBox="1"/>
          <p:nvPr/>
        </p:nvSpPr>
        <p:spPr>
          <a:xfrm>
            <a:off x="838200" y="3737703"/>
            <a:ext cx="5809735" cy="2308324"/>
          </a:xfrm>
          <a:prstGeom prst="rect">
            <a:avLst/>
          </a:prstGeom>
          <a:noFill/>
        </p:spPr>
        <p:txBody>
          <a:bodyPr wrap="square" rtlCol="0">
            <a:spAutoFit/>
          </a:bodyPr>
          <a:lstStyle/>
          <a:p>
            <a:pPr marL="285750" indent="-285750">
              <a:buFont typeface="Arial" charset="0"/>
              <a:buChar char="•"/>
            </a:pPr>
            <a:r>
              <a:rPr lang="en-US" dirty="0"/>
              <a:t>Attention is basically a scaled dot product that assigns probability distribution over keys that are closely aligned to query vector Q </a:t>
            </a:r>
            <a:endParaRPr lang="en-US" dirty="0" smtClean="0"/>
          </a:p>
          <a:p>
            <a:pPr marL="285750" indent="-285750">
              <a:buFont typeface="Arial" charset="0"/>
              <a:buChar char="•"/>
            </a:pPr>
            <a:r>
              <a:rPr lang="en-US" b="1" dirty="0" smtClean="0"/>
              <a:t>Transformer</a:t>
            </a:r>
            <a:r>
              <a:rPr lang="en-US" dirty="0" smtClean="0"/>
              <a:t> remove </a:t>
            </a:r>
            <a:r>
              <a:rPr lang="en-US" dirty="0"/>
              <a:t>the recurrent layers thereby reducing the training time and making it possible to take advantage of parallel operations which was not possible with RNN due to sequential series of operations. </a:t>
            </a:r>
          </a:p>
          <a:p>
            <a:endParaRPr lang="en-US" dirty="0"/>
          </a:p>
        </p:txBody>
      </p:sp>
    </p:spTree>
    <p:extLst>
      <p:ext uri="{BB962C8B-B14F-4D97-AF65-F5344CB8AC3E}">
        <p14:creationId xmlns:p14="http://schemas.microsoft.com/office/powerpoint/2010/main" val="716848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2515</TotalTime>
  <Words>2107</Words>
  <Application>Microsoft Macintosh PowerPoint</Application>
  <PresentationFormat>Widescreen</PresentationFormat>
  <Paragraphs>148</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Calibri</vt:lpstr>
      <vt:lpstr>Calibri Light</vt:lpstr>
      <vt:lpstr>Arial</vt:lpstr>
      <vt:lpstr>Office Theme</vt:lpstr>
      <vt:lpstr> SEMINAR III  Towards Detecting Dictionary Based Malicious Domain Names  </vt:lpstr>
      <vt:lpstr>Malware Communication</vt:lpstr>
      <vt:lpstr>Algorithmically Generated Domain (AGD) </vt:lpstr>
      <vt:lpstr>Related Work</vt:lpstr>
      <vt:lpstr>Gap Analysis</vt:lpstr>
      <vt:lpstr>Proposed Work</vt:lpstr>
      <vt:lpstr>Recurrent Neural Network(RNN)</vt:lpstr>
      <vt:lpstr>Long Short Term Memory(LSTM)</vt:lpstr>
      <vt:lpstr>Transformers</vt:lpstr>
      <vt:lpstr>Bidirectional Encoder Representations from Transformer(BERT)</vt:lpstr>
      <vt:lpstr>Training BERT</vt:lpstr>
      <vt:lpstr>Dataset</vt:lpstr>
      <vt:lpstr>Results DGA Detection</vt:lpstr>
      <vt:lpstr>DGA Classification</vt:lpstr>
      <vt:lpstr>Conclusion</vt:lpstr>
      <vt:lpstr>Acknowledgements</vt:lpstr>
      <vt:lpstr>References</vt:lpstr>
      <vt:lpstr>References</vt:lpstr>
      <vt:lpstr>Appendix</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Based Network Intrusion Detection Systems</dc:title>
  <dc:creator>mukeriamir@gmail.com</dc:creator>
  <cp:lastModifiedBy>mukeriamir@gmail.com</cp:lastModifiedBy>
  <cp:revision>389</cp:revision>
  <dcterms:created xsi:type="dcterms:W3CDTF">2021-06-09T10:40:02Z</dcterms:created>
  <dcterms:modified xsi:type="dcterms:W3CDTF">2021-08-28T07:12:45Z</dcterms:modified>
</cp:coreProperties>
</file>